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308" r:id="rId4"/>
    <p:sldId id="309" r:id="rId5"/>
    <p:sldId id="302" r:id="rId6"/>
    <p:sldId id="310" r:id="rId7"/>
    <p:sldId id="306" r:id="rId8"/>
    <p:sldId id="311" r:id="rId9"/>
    <p:sldId id="314" r:id="rId10"/>
    <p:sldId id="313" r:id="rId11"/>
    <p:sldId id="316" r:id="rId12"/>
    <p:sldId id="317" r:id="rId13"/>
    <p:sldId id="318" r:id="rId14"/>
    <p:sldId id="299" r:id="rId15"/>
    <p:sldId id="315" r:id="rId16"/>
    <p:sldId id="312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B75"/>
    <a:srgbClr val="A7A09B"/>
    <a:srgbClr val="C7C3C0"/>
    <a:srgbClr val="863636"/>
    <a:srgbClr val="FFD5D5"/>
    <a:srgbClr val="4B433F"/>
    <a:srgbClr val="282220"/>
    <a:srgbClr val="1C1A1A"/>
    <a:srgbClr val="3232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/>
    <p:restoredTop sz="94411"/>
  </p:normalViewPr>
  <p:slideViewPr>
    <p:cSldViewPr snapToGrid="0" snapToObjects="1" showGuides="1">
      <p:cViewPr varScale="1">
        <p:scale>
          <a:sx n="108" d="100"/>
          <a:sy n="108" d="100"/>
        </p:scale>
        <p:origin x="848" y="184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56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37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46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29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20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90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8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2019. 4. 15.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jpe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827494" y="5538559"/>
            <a:ext cx="1967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ea typeface="나눔스퀘어 Bold" panose="020B0600000101010101" pitchFamily="50" charset="-127"/>
              </a:rPr>
              <a:t>2013105029 </a:t>
            </a:r>
            <a:r>
              <a:rPr lang="ko-KR" altLang="en-US" sz="1500" dirty="0">
                <a:ea typeface="나눔스퀘어 Bold" panose="020B0600000101010101" pitchFamily="50" charset="-127"/>
              </a:rPr>
              <a:t>김태진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2014105071 </a:t>
            </a:r>
            <a:r>
              <a:rPr lang="ko-KR" altLang="en-US" sz="1500" dirty="0">
                <a:ea typeface="나눔스퀘어 Bold" panose="020B0600000101010101" pitchFamily="50" charset="-127"/>
              </a:rPr>
              <a:t>이영관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2014105099 </a:t>
            </a:r>
            <a:r>
              <a:rPr lang="ko-KR" altLang="en-US" sz="1500" dirty="0">
                <a:ea typeface="나눔스퀘어 Bold" panose="020B0600000101010101" pitchFamily="50" charset="-127"/>
              </a:rPr>
              <a:t>태형만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2015112711 </a:t>
            </a:r>
            <a:r>
              <a:rPr lang="ko-KR" altLang="en-US" sz="1500" dirty="0">
                <a:ea typeface="나눔스퀘어 Bold" panose="020B0600000101010101" pitchFamily="50" charset="-127"/>
              </a:rPr>
              <a:t>조유진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 flipV="1">
            <a:off x="825572" y="2890761"/>
            <a:ext cx="8904354" cy="320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42448" y="1364694"/>
            <a:ext cx="91527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차량 </a:t>
            </a:r>
            <a:r>
              <a:rPr kumimoji="1" lang="en-US" altLang="ko-KR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IOT</a:t>
            </a:r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 시스템 고도화를 통한</a:t>
            </a:r>
            <a:endParaRPr kumimoji="1" lang="en-US" altLang="ko-KR" sz="3500" b="1" dirty="0">
              <a:ln w="3175">
                <a:noFill/>
              </a:ln>
              <a:ea typeface="맑은 고딕" panose="020B0503020000020004" pitchFamily="50" charset="-127"/>
              <a:cs typeface="Noto Sans CJK KR" charset="-127"/>
            </a:endParaRPr>
          </a:p>
          <a:p>
            <a:r>
              <a:rPr kumimoji="1" lang="ko-KR" altLang="en-US" sz="5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셔틀버스 도착 예정시간 서비스</a:t>
            </a:r>
          </a:p>
        </p:txBody>
      </p:sp>
      <p:sp>
        <p:nvSpPr>
          <p:cNvPr id="18" name="텍스트 상자 6"/>
          <p:cNvSpPr txBox="1"/>
          <p:nvPr/>
        </p:nvSpPr>
        <p:spPr>
          <a:xfrm>
            <a:off x="9895228" y="4907617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조</a:t>
            </a:r>
          </a:p>
        </p:txBody>
      </p:sp>
      <p:sp>
        <p:nvSpPr>
          <p:cNvPr id="10" name="텍스트 상자 5">
            <a:extLst>
              <a:ext uri="{FF2B5EF4-FFF2-40B4-BE49-F238E27FC236}">
                <a16:creationId xmlns:a16="http://schemas.microsoft.com/office/drawing/2014/main" id="{A14D0176-9CB5-4E66-84E2-A5560A055373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텍스트 상자 6">
            <a:extLst>
              <a:ext uri="{FF2B5EF4-FFF2-40B4-BE49-F238E27FC236}">
                <a16:creationId xmlns:a16="http://schemas.microsoft.com/office/drawing/2014/main" id="{E807DD69-A749-4C7A-8809-322AD99FF92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</a:t>
            </a:r>
            <a:r>
              <a:rPr kumimoji="1" lang="ko-KR" altLang="en-US" sz="3500" b="1" dirty="0" err="1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진행일정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3" name="직선 연결선[R] 7">
            <a:extLst>
              <a:ext uri="{FF2B5EF4-FFF2-40B4-BE49-F238E27FC236}">
                <a16:creationId xmlns:a16="http://schemas.microsoft.com/office/drawing/2014/main" id="{DC42BC59-BE00-49F4-A4E5-5D0DBD5F01C3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323702-899D-4F03-A941-584079AFE55D}"/>
              </a:ext>
            </a:extLst>
          </p:cNvPr>
          <p:cNvSpPr txBox="1"/>
          <p:nvPr/>
        </p:nvSpPr>
        <p:spPr>
          <a:xfrm>
            <a:off x="5589924" y="1577224"/>
            <a:ext cx="57615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주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팀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각자개발 내용 공유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회의록 작성</a:t>
            </a:r>
            <a:endParaRPr lang="en-US" altLang="ko-KR" sz="2300" dirty="0"/>
          </a:p>
          <a:p>
            <a:pPr lvl="1"/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월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기업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상황 보고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업체의 요구사항 적극 반영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 err="1"/>
              <a:t>Github</a:t>
            </a:r>
            <a:r>
              <a:rPr lang="en-US" altLang="ko-KR" sz="2300" b="1" dirty="0"/>
              <a:t> </a:t>
            </a:r>
            <a:r>
              <a:rPr lang="ko-KR" altLang="en-US" sz="2300" b="1" dirty="0"/>
              <a:t>업로드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github</a:t>
            </a:r>
            <a:r>
              <a:rPr lang="ko-KR" altLang="en-US" sz="2300" dirty="0"/>
              <a:t>를 이용한 버전 관리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</a:t>
            </a:r>
            <a:r>
              <a:rPr lang="en-US" altLang="ko-KR" sz="2300" dirty="0"/>
              <a:t>SW </a:t>
            </a:r>
            <a:r>
              <a:rPr lang="ko-KR" altLang="en-US" sz="2300" dirty="0"/>
              <a:t>공개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학술대회 참가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대학생 논문 경진대회</a:t>
            </a:r>
            <a:endParaRPr lang="en-US" altLang="ko-KR" sz="2300" dirty="0"/>
          </a:p>
        </p:txBody>
      </p:sp>
      <p:sp>
        <p:nvSpPr>
          <p:cNvPr id="25" name="텍스트 상자 5">
            <a:extLst>
              <a:ext uri="{FF2B5EF4-FFF2-40B4-BE49-F238E27FC236}">
                <a16:creationId xmlns:a16="http://schemas.microsoft.com/office/drawing/2014/main" id="{C461FA87-DD39-4112-A177-71F04BA272F9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10/16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8D2D9-708B-4AC2-8921-BA67C7CA8B31}"/>
              </a:ext>
            </a:extLst>
          </p:cNvPr>
          <p:cNvSpPr txBox="1"/>
          <p:nvPr/>
        </p:nvSpPr>
        <p:spPr>
          <a:xfrm>
            <a:off x="924765" y="149826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Todo</a:t>
            </a:r>
            <a:endParaRPr lang="ko-KR" altLang="en-US" dirty="0"/>
          </a:p>
        </p:txBody>
      </p:sp>
      <p:pic>
        <p:nvPicPr>
          <p:cNvPr id="27" name="Picture 6" descr="ê´ë ¨ ì´ë¯¸ì§">
            <a:extLst>
              <a:ext uri="{FF2B5EF4-FFF2-40B4-BE49-F238E27FC236}">
                <a16:creationId xmlns:a16="http://schemas.microsoft.com/office/drawing/2014/main" id="{786DC06F-C8A6-4D9C-B1AD-FD1D088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07" y="2848677"/>
            <a:ext cx="1447454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9B6869FC-4964-421E-A9D5-EAF01A4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1" y="562105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DFA82D85-6CCC-4627-9ABF-FF9C5FF3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2" y="1462487"/>
            <a:ext cx="126386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github blackì ëí ì´ë¯¸ì§ ê²ìê²°ê³¼">
            <a:extLst>
              <a:ext uri="{FF2B5EF4-FFF2-40B4-BE49-F238E27FC236}">
                <a16:creationId xmlns:a16="http://schemas.microsoft.com/office/drawing/2014/main" id="{3813082E-D7D2-4CF0-9220-1555BF60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14" y="423486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C472BA5-97A1-4143-8F6C-5E7D11C4F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343" y="1974536"/>
            <a:ext cx="1307832" cy="184497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1039912-96D8-EF4D-BB77-8F7CB7CEE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013" y="1974536"/>
            <a:ext cx="1303161" cy="184497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55A704C-47C2-A941-85E2-99E2F10A4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478" y="1967345"/>
            <a:ext cx="1303161" cy="184497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2393415-45D0-6E48-B0A2-DE18A7C10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042" y="1987236"/>
            <a:ext cx="1303161" cy="184497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0187D90-D525-B84E-8A20-9FEC951EF3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1042" y="1980886"/>
            <a:ext cx="1303161" cy="1844977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72A6C4C-B748-3044-B34B-E6B5B5A8AD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42" y="1982383"/>
            <a:ext cx="1303161" cy="184030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79E3820-F414-4D49-93AC-47E194E378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042" y="1985696"/>
            <a:ext cx="1303161" cy="184030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8E3339A4-D527-7E4D-9DB8-6532459E37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7741" y="1980886"/>
            <a:ext cx="1303161" cy="184497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B5E10B1-F4CA-0F46-9FBC-1A8CAE02FB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7741" y="1980886"/>
            <a:ext cx="1303161" cy="184497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6C6D423-DFB4-4647-B7C2-D5B8F8E8B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3071" y="1980886"/>
            <a:ext cx="1307832" cy="184497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F013533-A3A1-D546-933A-22EB861468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3071" y="1979208"/>
            <a:ext cx="1307832" cy="184030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F4C710B-D763-C14E-BE6F-CCDEC8F2CF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84035" y="4529451"/>
            <a:ext cx="1307832" cy="184030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4F44854-69BC-064C-8A98-12064DD23A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8705" y="4524779"/>
            <a:ext cx="1303161" cy="184497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311A4AE-F488-7042-BB9F-C10B926B96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4035" y="4532809"/>
            <a:ext cx="1307832" cy="184964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3C207AD-3F86-074C-9B6E-2E52AEAAA0A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3377" y="4531129"/>
            <a:ext cx="1298490" cy="184497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15A5816-3908-1947-8C00-2ED27537F6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69105" y="4539471"/>
            <a:ext cx="1298490" cy="1844977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892EA62-B0A0-0141-B2B6-4F9DF448D3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14433" y="4531443"/>
            <a:ext cx="1303161" cy="184030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A5A4BF2C-02B6-B44B-9B12-F26BC822A3B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64433" y="4537793"/>
            <a:ext cx="1303161" cy="184030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E61C7EB8-D8CE-5F4A-BA13-08D0F7761B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14433" y="4536968"/>
            <a:ext cx="1303161" cy="184030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369BA8E-ADCE-3C4F-9E06-644412C0B9F8}"/>
              </a:ext>
            </a:extLst>
          </p:cNvPr>
          <p:cNvSpPr txBox="1"/>
          <p:nvPr/>
        </p:nvSpPr>
        <p:spPr>
          <a:xfrm>
            <a:off x="3039135" y="3832275"/>
            <a:ext cx="2204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3</a:t>
            </a:r>
            <a:r>
              <a:rPr lang="ko-KR" altLang="en-US" sz="1600" dirty="0"/>
              <a:t>주차 </a:t>
            </a:r>
            <a:r>
              <a:rPr lang="en-US" altLang="ko-KR" sz="1600" dirty="0"/>
              <a:t>1</a:t>
            </a:r>
            <a:r>
              <a:rPr lang="ko-KR" altLang="en-US" sz="1600" dirty="0"/>
              <a:t>차 팀 미팅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9CFF6D-B2CB-F740-9AE4-5330183918B9}"/>
              </a:ext>
            </a:extLst>
          </p:cNvPr>
          <p:cNvSpPr txBox="1"/>
          <p:nvPr/>
        </p:nvSpPr>
        <p:spPr>
          <a:xfrm>
            <a:off x="6241867" y="3832275"/>
            <a:ext cx="2204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3</a:t>
            </a:r>
            <a:r>
              <a:rPr lang="ko-KR" altLang="en-US" sz="1600" dirty="0"/>
              <a:t>주차 </a:t>
            </a:r>
            <a:r>
              <a:rPr lang="en-US" altLang="ko-KR" sz="1600" dirty="0"/>
              <a:t>2</a:t>
            </a:r>
            <a:r>
              <a:rPr lang="ko-KR" altLang="en-US" sz="1600" dirty="0"/>
              <a:t>차 팀 미팅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C59952-3417-2A49-9A65-D4247B3D42BF}"/>
              </a:ext>
            </a:extLst>
          </p:cNvPr>
          <p:cNvSpPr txBox="1"/>
          <p:nvPr/>
        </p:nvSpPr>
        <p:spPr>
          <a:xfrm>
            <a:off x="9479440" y="3832275"/>
            <a:ext cx="2204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4</a:t>
            </a:r>
            <a:r>
              <a:rPr lang="ko-KR" altLang="en-US" sz="1600" dirty="0"/>
              <a:t>주차 </a:t>
            </a:r>
            <a:r>
              <a:rPr lang="en-US" altLang="ko-KR" sz="1600" dirty="0"/>
              <a:t>1</a:t>
            </a:r>
            <a:r>
              <a:rPr lang="ko-KR" altLang="en-US" sz="1600" dirty="0"/>
              <a:t>차 팀 미팅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914BB51-6813-1D4D-984A-4A9D69FE6236}"/>
              </a:ext>
            </a:extLst>
          </p:cNvPr>
          <p:cNvSpPr txBox="1"/>
          <p:nvPr/>
        </p:nvSpPr>
        <p:spPr>
          <a:xfrm>
            <a:off x="4723245" y="6394010"/>
            <a:ext cx="2204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5</a:t>
            </a:r>
            <a:r>
              <a:rPr lang="ko-KR" altLang="en-US" sz="1600" dirty="0"/>
              <a:t>주차 </a:t>
            </a:r>
            <a:r>
              <a:rPr lang="en-US" altLang="ko-KR" sz="1600" dirty="0"/>
              <a:t>1</a:t>
            </a:r>
            <a:r>
              <a:rPr lang="ko-KR" altLang="en-US" sz="1600" dirty="0"/>
              <a:t>차 팀 미팅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B1F14B-AA45-9843-92C3-F3CAB296730C}"/>
              </a:ext>
            </a:extLst>
          </p:cNvPr>
          <p:cNvSpPr txBox="1"/>
          <p:nvPr/>
        </p:nvSpPr>
        <p:spPr>
          <a:xfrm>
            <a:off x="8148902" y="6394010"/>
            <a:ext cx="2204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5</a:t>
            </a:r>
            <a:r>
              <a:rPr lang="ko-KR" altLang="en-US" sz="1600" dirty="0"/>
              <a:t>주차 </a:t>
            </a:r>
            <a:r>
              <a:rPr lang="en-US" altLang="ko-KR" sz="1600" dirty="0"/>
              <a:t>2</a:t>
            </a:r>
            <a:r>
              <a:rPr lang="ko-KR" altLang="en-US" sz="1600" dirty="0"/>
              <a:t>차 팀 미팅</a:t>
            </a: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A338BAB1-C3F8-8944-9501-549C2D14A32C}"/>
              </a:ext>
            </a:extLst>
          </p:cNvPr>
          <p:cNvSpPr/>
          <p:nvPr/>
        </p:nvSpPr>
        <p:spPr>
          <a:xfrm>
            <a:off x="3179771" y="1492165"/>
            <a:ext cx="7266556" cy="1239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5DD81D-49F6-904C-9085-A7BF92128C5A}"/>
              </a:ext>
            </a:extLst>
          </p:cNvPr>
          <p:cNvSpPr txBox="1"/>
          <p:nvPr/>
        </p:nvSpPr>
        <p:spPr>
          <a:xfrm>
            <a:off x="924083" y="149720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팀 미팅</a:t>
            </a:r>
          </a:p>
        </p:txBody>
      </p:sp>
    </p:spTree>
    <p:extLst>
      <p:ext uri="{BB962C8B-B14F-4D97-AF65-F5344CB8AC3E}">
        <p14:creationId xmlns:p14="http://schemas.microsoft.com/office/powerpoint/2010/main" val="21786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93" grpId="0"/>
      <p:bldP spid="94" grpId="0"/>
      <p:bldP spid="95" grpId="0"/>
      <p:bldP spid="96" grpId="0"/>
      <p:bldP spid="97" grpId="0"/>
      <p:bldP spid="98" grpId="0" animBg="1"/>
      <p:bldP spid="98" grpId="1" animBg="1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텍스트 상자 6">
            <a:extLst>
              <a:ext uri="{FF2B5EF4-FFF2-40B4-BE49-F238E27FC236}">
                <a16:creationId xmlns:a16="http://schemas.microsoft.com/office/drawing/2014/main" id="{E807DD69-A749-4C7A-8809-322AD99FF92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</a:t>
            </a:r>
            <a:r>
              <a:rPr kumimoji="1" lang="ko-KR" altLang="en-US" sz="3500" b="1" dirty="0" err="1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진행일정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3" name="직선 연결선[R] 7">
            <a:extLst>
              <a:ext uri="{FF2B5EF4-FFF2-40B4-BE49-F238E27FC236}">
                <a16:creationId xmlns:a16="http://schemas.microsoft.com/office/drawing/2014/main" id="{DC42BC59-BE00-49F4-A4E5-5D0DBD5F01C3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323702-899D-4F03-A941-584079AFE55D}"/>
              </a:ext>
            </a:extLst>
          </p:cNvPr>
          <p:cNvSpPr txBox="1"/>
          <p:nvPr/>
        </p:nvSpPr>
        <p:spPr>
          <a:xfrm>
            <a:off x="5589924" y="1577224"/>
            <a:ext cx="57615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주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팀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각자개발 내용 공유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회의록 작성</a:t>
            </a:r>
            <a:endParaRPr lang="en-US" altLang="ko-KR" sz="2300" dirty="0"/>
          </a:p>
          <a:p>
            <a:pPr lvl="1"/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월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기업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상황 보고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업체의 요구사항 적극 반영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 err="1"/>
              <a:t>Github</a:t>
            </a:r>
            <a:r>
              <a:rPr lang="en-US" altLang="ko-KR" sz="2300" b="1" dirty="0"/>
              <a:t> </a:t>
            </a:r>
            <a:r>
              <a:rPr lang="ko-KR" altLang="en-US" sz="2300" b="1" dirty="0"/>
              <a:t>업로드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github</a:t>
            </a:r>
            <a:r>
              <a:rPr lang="ko-KR" altLang="en-US" sz="2300" dirty="0"/>
              <a:t>를 이용한 버전 관리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</a:t>
            </a:r>
            <a:r>
              <a:rPr lang="en-US" altLang="ko-KR" sz="2300" dirty="0"/>
              <a:t>SW </a:t>
            </a:r>
            <a:r>
              <a:rPr lang="ko-KR" altLang="en-US" sz="2300" dirty="0"/>
              <a:t>공개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학술대회 참가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대학생 논문 경진대회</a:t>
            </a:r>
            <a:endParaRPr lang="en-US" altLang="ko-KR" sz="2300" dirty="0"/>
          </a:p>
        </p:txBody>
      </p:sp>
      <p:sp>
        <p:nvSpPr>
          <p:cNvPr id="25" name="텍스트 상자 5">
            <a:extLst>
              <a:ext uri="{FF2B5EF4-FFF2-40B4-BE49-F238E27FC236}">
                <a16:creationId xmlns:a16="http://schemas.microsoft.com/office/drawing/2014/main" id="{C461FA87-DD39-4112-A177-71F04BA272F9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11/16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27" name="Picture 6" descr="ê´ë ¨ ì´ë¯¸ì§">
            <a:extLst>
              <a:ext uri="{FF2B5EF4-FFF2-40B4-BE49-F238E27FC236}">
                <a16:creationId xmlns:a16="http://schemas.microsoft.com/office/drawing/2014/main" id="{786DC06F-C8A6-4D9C-B1AD-FD1D088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07" y="2960136"/>
            <a:ext cx="1447454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9B6869FC-4964-421E-A9D5-EAF01A4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1" y="562105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DFA82D85-6CCC-4627-9ABF-FF9C5FF3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2" y="1462487"/>
            <a:ext cx="126386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github blackì ëí ì´ë¯¸ì§ ê²ìê²°ê³¼">
            <a:extLst>
              <a:ext uri="{FF2B5EF4-FFF2-40B4-BE49-F238E27FC236}">
                <a16:creationId xmlns:a16="http://schemas.microsoft.com/office/drawing/2014/main" id="{3813082E-D7D2-4CF0-9220-1555BF60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14" y="423486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69B6979-C9D2-BE42-AC50-603E75998911}"/>
              </a:ext>
            </a:extLst>
          </p:cNvPr>
          <p:cNvSpPr/>
          <p:nvPr/>
        </p:nvSpPr>
        <p:spPr>
          <a:xfrm>
            <a:off x="3179771" y="2880562"/>
            <a:ext cx="7266556" cy="1239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586674-2CCE-2C41-AF06-1879FD301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794" y="2515758"/>
            <a:ext cx="4227290" cy="317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DBA5BE-6C07-F847-9B79-EA656A73476F}"/>
              </a:ext>
            </a:extLst>
          </p:cNvPr>
          <p:cNvSpPr txBox="1"/>
          <p:nvPr/>
        </p:nvSpPr>
        <p:spPr>
          <a:xfrm>
            <a:off x="6886084" y="2349996"/>
            <a:ext cx="5208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2300" b="1" dirty="0"/>
              <a:t>3</a:t>
            </a:r>
            <a:r>
              <a:rPr lang="ko-KR" altLang="en-US" sz="2300" b="1" dirty="0"/>
              <a:t>월 </a:t>
            </a:r>
            <a:r>
              <a:rPr lang="en-US" altLang="ko-KR" sz="2300" b="1" dirty="0"/>
              <a:t>21</a:t>
            </a:r>
            <a:r>
              <a:rPr lang="ko-KR" altLang="en-US" sz="2300" b="1" dirty="0"/>
              <a:t>일 기업 미팅</a:t>
            </a:r>
            <a:endParaRPr lang="en-US" altLang="ko-KR" sz="2300" b="1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300" dirty="0"/>
              <a:t>수행계획서를 토대로 하여 구체적인 구현 방법에 대한 질의응답</a:t>
            </a:r>
            <a:endParaRPr lang="en-US" altLang="ko-KR" sz="2300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300" dirty="0"/>
              <a:t>㈜</a:t>
            </a:r>
            <a:r>
              <a:rPr lang="ko-KR" altLang="en-US" sz="2300" dirty="0" err="1"/>
              <a:t>씨엘에서</a:t>
            </a:r>
            <a:r>
              <a:rPr lang="ko-KR" altLang="en-US" sz="2300" dirty="0"/>
              <a:t> 보유하고 있는 </a:t>
            </a:r>
            <a:r>
              <a:rPr lang="en-US" altLang="ko-KR" sz="2300" dirty="0"/>
              <a:t>DB </a:t>
            </a:r>
            <a:r>
              <a:rPr lang="ko-KR" altLang="en-US" sz="2300" dirty="0"/>
              <a:t>자료 수신 및 회의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ko-KR" altLang="en-US" sz="2300" dirty="0"/>
              <a:t>      </a:t>
            </a:r>
            <a:r>
              <a:rPr lang="en-US" altLang="ko-KR" sz="2300" dirty="0"/>
              <a:t>- </a:t>
            </a:r>
            <a:r>
              <a:rPr lang="ko-KR" altLang="en-US" sz="2300" dirty="0"/>
              <a:t>프로세스 및 </a:t>
            </a:r>
            <a:r>
              <a:rPr lang="en-US" altLang="ko-KR" sz="2300" dirty="0"/>
              <a:t>DB </a:t>
            </a:r>
            <a:r>
              <a:rPr lang="ko-KR" altLang="en-US" sz="2300" dirty="0"/>
              <a:t>스키마 이해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ko-KR" altLang="en-US" sz="2300" dirty="0"/>
              <a:t>      </a:t>
            </a:r>
            <a:r>
              <a:rPr lang="en-US" altLang="ko-KR" sz="2300" dirty="0"/>
              <a:t>- Machine Learning </a:t>
            </a:r>
            <a:r>
              <a:rPr lang="ko-KR" altLang="en-US" sz="2300" dirty="0"/>
              <a:t>학습 모델 탐색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A38EC1-C6B5-524C-9B8D-348E7E31600C}"/>
              </a:ext>
            </a:extLst>
          </p:cNvPr>
          <p:cNvSpPr txBox="1"/>
          <p:nvPr/>
        </p:nvSpPr>
        <p:spPr>
          <a:xfrm>
            <a:off x="924765" y="149826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Todo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5895AC-4582-D443-8324-775FBA324645}"/>
              </a:ext>
            </a:extLst>
          </p:cNvPr>
          <p:cNvSpPr txBox="1"/>
          <p:nvPr/>
        </p:nvSpPr>
        <p:spPr>
          <a:xfrm>
            <a:off x="924083" y="149720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기업 미팅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94730-586C-5148-8737-4B87EA0DB8CC}"/>
              </a:ext>
            </a:extLst>
          </p:cNvPr>
          <p:cNvSpPr txBox="1"/>
          <p:nvPr/>
        </p:nvSpPr>
        <p:spPr>
          <a:xfrm>
            <a:off x="3093099" y="6055786"/>
            <a:ext cx="74985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dirty="0"/>
              <a:t>다음 기업 미팅은 </a:t>
            </a:r>
            <a:r>
              <a:rPr lang="en-US" altLang="ko-KR" sz="2300" dirty="0"/>
              <a:t>4</a:t>
            </a:r>
            <a:r>
              <a:rPr lang="ko-KR" altLang="en-US" sz="2300" dirty="0"/>
              <a:t>월 말 </a:t>
            </a:r>
            <a:r>
              <a:rPr lang="en-US" altLang="ko-KR" sz="2300" dirty="0"/>
              <a:t>~</a:t>
            </a:r>
            <a:r>
              <a:rPr lang="ko-KR" altLang="en-US" sz="2300" dirty="0"/>
              <a:t> </a:t>
            </a:r>
            <a:r>
              <a:rPr lang="en-US" altLang="ko-KR" sz="2300" dirty="0"/>
              <a:t>5</a:t>
            </a:r>
            <a:r>
              <a:rPr lang="ko-KR" altLang="en-US" sz="2300" dirty="0"/>
              <a:t>월 초 사이에 진행 예정</a:t>
            </a:r>
          </a:p>
        </p:txBody>
      </p:sp>
    </p:spTree>
    <p:extLst>
      <p:ext uri="{BB962C8B-B14F-4D97-AF65-F5344CB8AC3E}">
        <p14:creationId xmlns:p14="http://schemas.microsoft.com/office/powerpoint/2010/main" val="12551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2" grpId="1" animBg="1"/>
      <p:bldP spid="21" grpId="0"/>
      <p:bldP spid="31" grpId="0"/>
      <p:bldP spid="3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텍스트 상자 6">
            <a:extLst>
              <a:ext uri="{FF2B5EF4-FFF2-40B4-BE49-F238E27FC236}">
                <a16:creationId xmlns:a16="http://schemas.microsoft.com/office/drawing/2014/main" id="{E807DD69-A749-4C7A-8809-322AD99FF92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</a:t>
            </a:r>
            <a:r>
              <a:rPr kumimoji="1" lang="ko-KR" altLang="en-US" sz="3500" b="1" dirty="0" err="1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진행일정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3" name="직선 연결선[R] 7">
            <a:extLst>
              <a:ext uri="{FF2B5EF4-FFF2-40B4-BE49-F238E27FC236}">
                <a16:creationId xmlns:a16="http://schemas.microsoft.com/office/drawing/2014/main" id="{DC42BC59-BE00-49F4-A4E5-5D0DBD5F01C3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323702-899D-4F03-A941-584079AFE55D}"/>
              </a:ext>
            </a:extLst>
          </p:cNvPr>
          <p:cNvSpPr txBox="1"/>
          <p:nvPr/>
        </p:nvSpPr>
        <p:spPr>
          <a:xfrm>
            <a:off x="5589924" y="1577224"/>
            <a:ext cx="57615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주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팀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각자개발 내용 공유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회의록 작성</a:t>
            </a:r>
            <a:endParaRPr lang="en-US" altLang="ko-KR" sz="2300" dirty="0"/>
          </a:p>
          <a:p>
            <a:pPr lvl="1"/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월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기업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상황 보고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업체의 요구사항 적극 반영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 err="1"/>
              <a:t>Github</a:t>
            </a:r>
            <a:r>
              <a:rPr lang="en-US" altLang="ko-KR" sz="2300" b="1" dirty="0"/>
              <a:t> </a:t>
            </a:r>
            <a:r>
              <a:rPr lang="ko-KR" altLang="en-US" sz="2300" b="1" dirty="0"/>
              <a:t>업로드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github</a:t>
            </a:r>
            <a:r>
              <a:rPr lang="ko-KR" altLang="en-US" sz="2300" dirty="0"/>
              <a:t>를 이용한 버전 관리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</a:t>
            </a:r>
            <a:r>
              <a:rPr lang="en-US" altLang="ko-KR" sz="2300" dirty="0"/>
              <a:t>SW </a:t>
            </a:r>
            <a:r>
              <a:rPr lang="ko-KR" altLang="en-US" sz="2300" dirty="0"/>
              <a:t>공개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학술대회 참가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대학생 논문 경진대회</a:t>
            </a:r>
            <a:endParaRPr lang="en-US" altLang="ko-KR" sz="2300" dirty="0"/>
          </a:p>
        </p:txBody>
      </p:sp>
      <p:sp>
        <p:nvSpPr>
          <p:cNvPr id="25" name="텍스트 상자 5">
            <a:extLst>
              <a:ext uri="{FF2B5EF4-FFF2-40B4-BE49-F238E27FC236}">
                <a16:creationId xmlns:a16="http://schemas.microsoft.com/office/drawing/2014/main" id="{C461FA87-DD39-4112-A177-71F04BA272F9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12/16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27" name="Picture 6" descr="ê´ë ¨ ì´ë¯¸ì§">
            <a:extLst>
              <a:ext uri="{FF2B5EF4-FFF2-40B4-BE49-F238E27FC236}">
                <a16:creationId xmlns:a16="http://schemas.microsoft.com/office/drawing/2014/main" id="{786DC06F-C8A6-4D9C-B1AD-FD1D088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07" y="2960136"/>
            <a:ext cx="1447454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9B6869FC-4964-421E-A9D5-EAF01A4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1" y="562105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DFA82D85-6CCC-4627-9ABF-FF9C5FF3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2" y="1462487"/>
            <a:ext cx="126386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github blackì ëí ì´ë¯¸ì§ ê²ìê²°ê³¼">
            <a:extLst>
              <a:ext uri="{FF2B5EF4-FFF2-40B4-BE49-F238E27FC236}">
                <a16:creationId xmlns:a16="http://schemas.microsoft.com/office/drawing/2014/main" id="{3813082E-D7D2-4CF0-9220-1555BF60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14" y="4425900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69B6979-C9D2-BE42-AC50-603E75998911}"/>
              </a:ext>
            </a:extLst>
          </p:cNvPr>
          <p:cNvSpPr/>
          <p:nvPr/>
        </p:nvSpPr>
        <p:spPr>
          <a:xfrm>
            <a:off x="3179771" y="4346326"/>
            <a:ext cx="7266556" cy="1239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1401A-C1BF-E64D-A4E7-89B904C606EB}"/>
              </a:ext>
            </a:extLst>
          </p:cNvPr>
          <p:cNvSpPr txBox="1"/>
          <p:nvPr/>
        </p:nvSpPr>
        <p:spPr>
          <a:xfrm>
            <a:off x="6886084" y="2349996"/>
            <a:ext cx="541675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" altLang="ko-KR" sz="2300" b="1" dirty="0"/>
              <a:t>DOCUMENTS</a:t>
            </a:r>
            <a:endParaRPr lang="en-US" altLang="ko-KR" sz="23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meeting note</a:t>
            </a:r>
            <a:r>
              <a:rPr lang="en" altLang="ko-KR" sz="2300" dirty="0"/>
              <a:t> : </a:t>
            </a:r>
            <a:r>
              <a:rPr lang="ko-KR" altLang="en-US" sz="2300" dirty="0"/>
              <a:t>회의록</a:t>
            </a:r>
            <a:endParaRPr lang="en-US" altLang="ko-KR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paper</a:t>
            </a:r>
            <a:r>
              <a:rPr lang="en" altLang="ko-KR" sz="2300" dirty="0"/>
              <a:t> : </a:t>
            </a:r>
            <a:r>
              <a:rPr lang="ko-KR" altLang="en-US" sz="2300" dirty="0"/>
              <a:t>논문자료</a:t>
            </a:r>
            <a:endParaRPr lang="en-US" altLang="ko-KR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presentation</a:t>
            </a:r>
            <a:r>
              <a:rPr lang="en" altLang="ko-KR" sz="2300" dirty="0"/>
              <a:t> : </a:t>
            </a:r>
            <a:r>
              <a:rPr lang="ko-KR" altLang="en-US" sz="2300" dirty="0"/>
              <a:t>발표자료</a:t>
            </a:r>
            <a:endParaRPr lang="en-US" altLang="ko-KR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report</a:t>
            </a:r>
            <a:r>
              <a:rPr lang="en" altLang="ko-KR" sz="2300" dirty="0"/>
              <a:t> : </a:t>
            </a:r>
            <a:r>
              <a:rPr lang="ko-KR" altLang="en-US" sz="2300" dirty="0"/>
              <a:t>수행 계획서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" altLang="ko-KR" sz="2300" b="1" dirty="0"/>
              <a:t>python code</a:t>
            </a:r>
            <a:endParaRPr lang="en" altLang="ko-KR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preprocessing</a:t>
            </a:r>
            <a:r>
              <a:rPr lang="en" altLang="ko-KR" sz="2300" dirty="0"/>
              <a:t> : </a:t>
            </a:r>
            <a:r>
              <a:rPr lang="ko-KR" altLang="en-US" sz="2300" dirty="0"/>
              <a:t>머신 러닝을 위해 정제한 데이터</a:t>
            </a:r>
            <a:endParaRPr lang="en-US" altLang="ko-KR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analysis</a:t>
            </a:r>
            <a:r>
              <a:rPr lang="en" altLang="ko-KR" sz="2300" dirty="0"/>
              <a:t> : </a:t>
            </a:r>
            <a:r>
              <a:rPr lang="ko-KR" altLang="en-US" sz="2300" dirty="0"/>
              <a:t>경로 분석</a:t>
            </a:r>
            <a:endParaRPr lang="en-US" altLang="ko-KR" sz="2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R" sz="2300" b="1" dirty="0"/>
              <a:t>machine learning</a:t>
            </a:r>
            <a:r>
              <a:rPr lang="en" altLang="ko-KR" sz="2300" dirty="0"/>
              <a:t> : </a:t>
            </a:r>
            <a:r>
              <a:rPr lang="ko-KR" altLang="en-US" sz="2300" dirty="0"/>
              <a:t>딥 러닝 모델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" altLang="ko-KR" sz="2300" b="1" dirty="0"/>
              <a:t>csv files</a:t>
            </a:r>
            <a:r>
              <a:rPr lang="en" altLang="ko-KR" sz="2300" dirty="0"/>
              <a:t> : </a:t>
            </a:r>
            <a:r>
              <a:rPr lang="ko-KR" altLang="en-US" sz="2300" dirty="0"/>
              <a:t>버스 운행 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F0BAE8-C480-4546-B72A-C210D784D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668" y="2898864"/>
            <a:ext cx="5627416" cy="2887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AABBB3-3EAD-CC42-887F-76CDE7D031EF}"/>
              </a:ext>
            </a:extLst>
          </p:cNvPr>
          <p:cNvSpPr txBox="1"/>
          <p:nvPr/>
        </p:nvSpPr>
        <p:spPr>
          <a:xfrm>
            <a:off x="924765" y="149826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Todo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30049-D963-0145-828F-8713066599A6}"/>
              </a:ext>
            </a:extLst>
          </p:cNvPr>
          <p:cNvSpPr txBox="1"/>
          <p:nvPr/>
        </p:nvSpPr>
        <p:spPr>
          <a:xfrm>
            <a:off x="798236" y="1497200"/>
            <a:ext cx="1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39854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2" grpId="1" animBg="1"/>
      <p:bldP spid="15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텍스트 상자 6">
            <a:extLst>
              <a:ext uri="{FF2B5EF4-FFF2-40B4-BE49-F238E27FC236}">
                <a16:creationId xmlns:a16="http://schemas.microsoft.com/office/drawing/2014/main" id="{E807DD69-A749-4C7A-8809-322AD99FF92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</a:t>
            </a:r>
            <a:r>
              <a:rPr kumimoji="1" lang="ko-KR" altLang="en-US" sz="3500" b="1" dirty="0" err="1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진행일정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3" name="직선 연결선[R] 7">
            <a:extLst>
              <a:ext uri="{FF2B5EF4-FFF2-40B4-BE49-F238E27FC236}">
                <a16:creationId xmlns:a16="http://schemas.microsoft.com/office/drawing/2014/main" id="{DC42BC59-BE00-49F4-A4E5-5D0DBD5F01C3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323702-899D-4F03-A941-584079AFE55D}"/>
              </a:ext>
            </a:extLst>
          </p:cNvPr>
          <p:cNvSpPr txBox="1"/>
          <p:nvPr/>
        </p:nvSpPr>
        <p:spPr>
          <a:xfrm>
            <a:off x="5589924" y="1577224"/>
            <a:ext cx="57615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주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팀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각자개발 내용 공유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회의록 작성</a:t>
            </a:r>
            <a:endParaRPr lang="en-US" altLang="ko-KR" sz="2300" dirty="0"/>
          </a:p>
          <a:p>
            <a:pPr lvl="1"/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월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기업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상황 보고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업체의 요구사항 적극 반영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 err="1"/>
              <a:t>Github</a:t>
            </a:r>
            <a:r>
              <a:rPr lang="en-US" altLang="ko-KR" sz="2300" b="1" dirty="0"/>
              <a:t> </a:t>
            </a:r>
            <a:r>
              <a:rPr lang="ko-KR" altLang="en-US" sz="2300" b="1" dirty="0"/>
              <a:t>업로드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github</a:t>
            </a:r>
            <a:r>
              <a:rPr lang="ko-KR" altLang="en-US" sz="2300" dirty="0"/>
              <a:t>를 이용한 버전 관리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</a:t>
            </a:r>
            <a:r>
              <a:rPr lang="en-US" altLang="ko-KR" sz="2300" dirty="0"/>
              <a:t>SW </a:t>
            </a:r>
            <a:r>
              <a:rPr lang="ko-KR" altLang="en-US" sz="2300" dirty="0"/>
              <a:t>공개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학술대회 참가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대학생 논문 경진대회</a:t>
            </a:r>
            <a:endParaRPr lang="en-US" altLang="ko-KR" sz="2300" dirty="0"/>
          </a:p>
        </p:txBody>
      </p:sp>
      <p:sp>
        <p:nvSpPr>
          <p:cNvPr id="25" name="텍스트 상자 5">
            <a:extLst>
              <a:ext uri="{FF2B5EF4-FFF2-40B4-BE49-F238E27FC236}">
                <a16:creationId xmlns:a16="http://schemas.microsoft.com/office/drawing/2014/main" id="{C461FA87-DD39-4112-A177-71F04BA272F9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13/16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27" name="Picture 6" descr="ê´ë ¨ ì´ë¯¸ì§">
            <a:extLst>
              <a:ext uri="{FF2B5EF4-FFF2-40B4-BE49-F238E27FC236}">
                <a16:creationId xmlns:a16="http://schemas.microsoft.com/office/drawing/2014/main" id="{786DC06F-C8A6-4D9C-B1AD-FD1D088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07" y="2960136"/>
            <a:ext cx="1447454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9B6869FC-4964-421E-A9D5-EAF01A4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1" y="562105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DFA82D85-6CCC-4627-9ABF-FF9C5FF3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2" y="1462487"/>
            <a:ext cx="126386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69B6979-C9D2-BE42-AC50-603E75998911}"/>
              </a:ext>
            </a:extLst>
          </p:cNvPr>
          <p:cNvSpPr/>
          <p:nvPr/>
        </p:nvSpPr>
        <p:spPr>
          <a:xfrm>
            <a:off x="3179771" y="5583023"/>
            <a:ext cx="7266556" cy="12391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Picture 12" descr="github blackì ëí ì´ë¯¸ì§ ê²ìê²°ê³¼">
            <a:extLst>
              <a:ext uri="{FF2B5EF4-FFF2-40B4-BE49-F238E27FC236}">
                <a16:creationId xmlns:a16="http://schemas.microsoft.com/office/drawing/2014/main" id="{32FFC208-5B4B-1945-8A10-31AEB60A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14" y="4425900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214B32-DBE8-254A-90F3-909251EF0ABC}"/>
              </a:ext>
            </a:extLst>
          </p:cNvPr>
          <p:cNvSpPr txBox="1"/>
          <p:nvPr/>
        </p:nvSpPr>
        <p:spPr>
          <a:xfrm>
            <a:off x="924765" y="149826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Todo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87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텍스트 상자 6">
            <a:extLst>
              <a:ext uri="{FF2B5EF4-FFF2-40B4-BE49-F238E27FC236}">
                <a16:creationId xmlns:a16="http://schemas.microsoft.com/office/drawing/2014/main" id="{DEEBCD38-1D74-4C16-92FB-B566F9D308EE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</a:t>
            </a:r>
            <a:r>
              <a:rPr kumimoji="1" lang="ko-KR" altLang="en-US" sz="3500" b="1" dirty="0" err="1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진행일정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219A37D5-9C26-4586-A03F-780B2FC684C5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37F9B2-4CAC-4865-B7B2-057BF3110ABC}"/>
              </a:ext>
            </a:extLst>
          </p:cNvPr>
          <p:cNvSpPr txBox="1"/>
          <p:nvPr/>
        </p:nvSpPr>
        <p:spPr>
          <a:xfrm>
            <a:off x="7612426" y="1669905"/>
            <a:ext cx="3476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한국정보기술학회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논문 제출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20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결과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28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학회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6</a:t>
            </a:r>
            <a:r>
              <a:rPr lang="ko-KR" altLang="en-US" sz="2400" dirty="0"/>
              <a:t>월 </a:t>
            </a:r>
            <a:r>
              <a:rPr lang="en-US" altLang="ko-KR" sz="2400" dirty="0"/>
              <a:t>13</a:t>
            </a:r>
            <a:r>
              <a:rPr lang="ko-KR" altLang="en-US" sz="2400" dirty="0"/>
              <a:t>일 </a:t>
            </a:r>
            <a:r>
              <a:rPr lang="en-US" altLang="ko-KR" sz="2400" dirty="0"/>
              <a:t>~  15</a:t>
            </a:r>
            <a:r>
              <a:rPr lang="ko-KR" altLang="en-US" sz="2400" dirty="0"/>
              <a:t>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00E37F-3399-4770-A6D5-A6C3676C49D1}"/>
                  </a:ext>
                </a:extLst>
              </p:cNvPr>
              <p:cNvSpPr txBox="1"/>
              <p:nvPr/>
            </p:nvSpPr>
            <p:spPr>
              <a:xfrm>
                <a:off x="3113389" y="1669905"/>
                <a:ext cx="372241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한국멀티미디어학회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ko-KR" altLang="en-US" sz="2400" dirty="0"/>
                  <a:t>논문 제출 </a:t>
                </a:r>
                <a:r>
                  <a:rPr lang="en-US" altLang="ko-KR" sz="2400" dirty="0"/>
                  <a:t>:</a:t>
                </a:r>
              </a:p>
              <a:p>
                <a:pPr algn="r"/>
                <a:r>
                  <a:rPr lang="en-US" altLang="ko-KR" sz="2400" dirty="0"/>
                  <a:t> 4</a:t>
                </a:r>
                <a:r>
                  <a:rPr lang="ko-KR" altLang="en-US" sz="2400" dirty="0"/>
                  <a:t>월 </a:t>
                </a:r>
                <a:r>
                  <a:rPr lang="en-US" altLang="ko-KR" sz="2400" dirty="0"/>
                  <a:t>14</a:t>
                </a:r>
                <a:r>
                  <a:rPr lang="ko-KR" altLang="en-US" sz="2400" dirty="0"/>
                  <a:t>일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제출 완료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ko-KR" altLang="en-US" sz="2400" dirty="0"/>
                  <a:t>사전 등록 기간 </a:t>
                </a:r>
                <a:r>
                  <a:rPr lang="en-US" altLang="ko-KR" sz="2400" dirty="0"/>
                  <a:t>:</a:t>
                </a:r>
              </a:p>
              <a:p>
                <a:pPr algn="r"/>
                <a:r>
                  <a:rPr lang="en-US" altLang="ko-KR" sz="2400" dirty="0"/>
                  <a:t> 4</a:t>
                </a:r>
                <a:r>
                  <a:rPr lang="ko-KR" altLang="en-US" sz="2400" dirty="0"/>
                  <a:t>월 </a:t>
                </a:r>
                <a:r>
                  <a:rPr lang="en-US" altLang="ko-KR" sz="2400" dirty="0"/>
                  <a:t>22</a:t>
                </a:r>
                <a:r>
                  <a:rPr lang="ko-KR" altLang="en-US" sz="2400" dirty="0"/>
                  <a:t>일 </a:t>
                </a:r>
                <a:r>
                  <a:rPr lang="en-US" altLang="ko-KR" sz="2400" dirty="0"/>
                  <a:t>~ 5</a:t>
                </a:r>
                <a:r>
                  <a:rPr lang="ko-KR" altLang="en-US" sz="2400" dirty="0"/>
                  <a:t>월 </a:t>
                </a:r>
                <a:r>
                  <a:rPr lang="en-US" altLang="ko-KR" sz="2400" dirty="0"/>
                  <a:t>7</a:t>
                </a:r>
                <a:r>
                  <a:rPr lang="ko-KR" altLang="en-US" sz="2400" dirty="0"/>
                  <a:t>일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ko-KR" altLang="en-US" sz="2400" dirty="0"/>
                  <a:t>학회 발표 </a:t>
                </a:r>
                <a:r>
                  <a:rPr lang="en-US" altLang="ko-KR" sz="2400" dirty="0"/>
                  <a:t>:</a:t>
                </a:r>
              </a:p>
              <a:p>
                <a:pPr algn="r"/>
                <a:r>
                  <a:rPr lang="en-US" altLang="ko-KR" sz="2400" dirty="0"/>
                  <a:t> 	5</a:t>
                </a:r>
                <a:r>
                  <a:rPr lang="ko-KR" altLang="en-US" sz="2400" dirty="0"/>
                  <a:t>월 </a:t>
                </a:r>
                <a:r>
                  <a:rPr lang="en-US" altLang="ko-KR" sz="2400" dirty="0"/>
                  <a:t>17</a:t>
                </a:r>
                <a:r>
                  <a:rPr lang="ko-KR" altLang="en-US" sz="2400" dirty="0"/>
                  <a:t>일 </a:t>
                </a:r>
                <a:r>
                  <a:rPr lang="en-US" altLang="ko-KR" sz="2400" dirty="0"/>
                  <a:t>~ 18</a:t>
                </a:r>
                <a:r>
                  <a:rPr lang="ko-KR" altLang="en-US" sz="2400" dirty="0"/>
                  <a:t>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00E37F-3399-4770-A6D5-A6C3676C4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89" y="1669905"/>
                <a:ext cx="3722416" cy="3785652"/>
              </a:xfrm>
              <a:prstGeom prst="rect">
                <a:avLst/>
              </a:prstGeom>
              <a:blipFill>
                <a:blip r:embed="rId2"/>
                <a:stretch>
                  <a:fillRect l="-2381" t="-1000" r="-2381" b="-2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16a0de5e49a10fef2bb5a81275b7972c_1552269">
            <a:extLst>
              <a:ext uri="{FF2B5EF4-FFF2-40B4-BE49-F238E27FC236}">
                <a16:creationId xmlns:a16="http://schemas.microsoft.com/office/drawing/2014/main" id="{29A72A8B-CB49-4657-8553-09C1FEB1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03" y="1468501"/>
            <a:ext cx="3914857" cy="5047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텍스트 상자 5">
            <a:extLst>
              <a:ext uri="{FF2B5EF4-FFF2-40B4-BE49-F238E27FC236}">
                <a16:creationId xmlns:a16="http://schemas.microsoft.com/office/drawing/2014/main" id="{74440E12-E18B-425E-AA15-2EF93DA04C2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14/16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http://www.ki-it.or.kr:8080/sobis/resources/homepage/INS000000007/images/FI0000026098.jpg">
            <a:extLst>
              <a:ext uri="{FF2B5EF4-FFF2-40B4-BE49-F238E27FC236}">
                <a16:creationId xmlns:a16="http://schemas.microsoft.com/office/drawing/2014/main" id="{36DD8840-1ADC-4767-BABD-822849E6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50" y="1467483"/>
            <a:ext cx="3914858" cy="5006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DFED78-404C-274C-91BF-7446B5E3AA3B}"/>
              </a:ext>
            </a:extLst>
          </p:cNvPr>
          <p:cNvSpPr txBox="1"/>
          <p:nvPr/>
        </p:nvSpPr>
        <p:spPr>
          <a:xfrm>
            <a:off x="924765" y="149826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논문 일정</a:t>
            </a:r>
          </a:p>
        </p:txBody>
      </p:sp>
    </p:spTree>
    <p:extLst>
      <p:ext uri="{BB962C8B-B14F-4D97-AF65-F5344CB8AC3E}">
        <p14:creationId xmlns:p14="http://schemas.microsoft.com/office/powerpoint/2010/main" val="34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텍스트 상자 5">
            <a:extLst>
              <a:ext uri="{FF2B5EF4-FFF2-40B4-BE49-F238E27FC236}">
                <a16:creationId xmlns:a16="http://schemas.microsoft.com/office/drawing/2014/main" id="{74440E12-E18B-425E-AA15-2EF93DA04C2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15/16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190E5F1-4103-474C-8E78-07247AC1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179" y="1585741"/>
            <a:ext cx="2919431" cy="41269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D8AFC01-1742-FA4B-8601-9A9FCD67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97" y="1585743"/>
            <a:ext cx="2911160" cy="41268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0573F7-23F6-394D-BC0E-98391576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30" y="1579425"/>
            <a:ext cx="2911159" cy="41351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09AF979-ABFC-8448-9391-FE0ED0748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066" y="1579425"/>
            <a:ext cx="2911160" cy="41351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2E9B50-C278-C248-B3BF-F022C29CFC19}"/>
              </a:ext>
            </a:extLst>
          </p:cNvPr>
          <p:cNvSpPr txBox="1"/>
          <p:nvPr/>
        </p:nvSpPr>
        <p:spPr>
          <a:xfrm>
            <a:off x="5049559" y="6062183"/>
            <a:ext cx="35182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dirty="0"/>
              <a:t>논문 작성 및 투고 완료</a:t>
            </a:r>
          </a:p>
        </p:txBody>
      </p:sp>
      <p:sp>
        <p:nvSpPr>
          <p:cNvPr id="8" name="텍스트 상자 6">
            <a:extLst>
              <a:ext uri="{FF2B5EF4-FFF2-40B4-BE49-F238E27FC236}">
                <a16:creationId xmlns:a16="http://schemas.microsoft.com/office/drawing/2014/main" id="{DEEBCD38-1D74-4C16-92FB-B566F9D308EE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</a:t>
            </a:r>
            <a:r>
              <a:rPr kumimoji="1" lang="ko-KR" altLang="en-US" sz="3500" b="1" dirty="0" err="1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진행일정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219A37D5-9C26-4586-A03F-780B2FC684C5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6A33B7-B62A-914C-BDE8-945AD24B6A2C}"/>
              </a:ext>
            </a:extLst>
          </p:cNvPr>
          <p:cNvSpPr txBox="1"/>
          <p:nvPr/>
        </p:nvSpPr>
        <p:spPr>
          <a:xfrm>
            <a:off x="924765" y="1498260"/>
            <a:ext cx="12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논문 일정</a:t>
            </a:r>
          </a:p>
        </p:txBody>
      </p:sp>
    </p:spTree>
    <p:extLst>
      <p:ext uri="{BB962C8B-B14F-4D97-AF65-F5344CB8AC3E}">
        <p14:creationId xmlns:p14="http://schemas.microsoft.com/office/powerpoint/2010/main" val="14137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55DA08A3-312A-49BC-B07F-34AD881E5D3B}"/>
              </a:ext>
            </a:extLst>
          </p:cNvPr>
          <p:cNvSpPr txBox="1"/>
          <p:nvPr/>
        </p:nvSpPr>
        <p:spPr>
          <a:xfrm>
            <a:off x="4387345" y="2156199"/>
            <a:ext cx="3140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ea typeface="Kohinoor Devanagari" charset="0"/>
                <a:cs typeface="Kohinoor Devanagari" charset="0"/>
              </a:rPr>
              <a:t>Thank you</a:t>
            </a:r>
          </a:p>
          <a:p>
            <a:pPr algn="ctr"/>
            <a:endParaRPr kumimoji="1" lang="en-US" altLang="ko-KR" sz="4400" b="1" dirty="0">
              <a:ea typeface="Kohinoor Devanagari" charset="0"/>
              <a:cs typeface="Kohinoor Devanagari" charset="0"/>
            </a:endParaRPr>
          </a:p>
          <a:p>
            <a:pPr algn="ctr"/>
            <a:r>
              <a:rPr kumimoji="1" lang="en-US" altLang="ko-KR" sz="5000" b="1" dirty="0">
                <a:ea typeface="Kohinoor Devanagari" charset="0"/>
                <a:cs typeface="Kohinoor Devanagari" charset="0"/>
              </a:rPr>
              <a:t>Q</a:t>
            </a:r>
            <a:r>
              <a:rPr kumimoji="1" lang="en-US" altLang="ko-KR" sz="4400" b="1" dirty="0">
                <a:ea typeface="Kohinoor Devanagari" charset="0"/>
                <a:cs typeface="Kohinoor Devanagari" charset="0"/>
              </a:rPr>
              <a:t>&amp;</a:t>
            </a:r>
            <a:r>
              <a:rPr kumimoji="1" lang="en-US" altLang="ko-KR" sz="5000" b="1" dirty="0">
                <a:ea typeface="Kohinoor Devanagari" charset="0"/>
                <a:cs typeface="Kohinoor Devanagari" charset="0"/>
              </a:rPr>
              <a:t>A</a:t>
            </a:r>
          </a:p>
        </p:txBody>
      </p:sp>
      <p:sp>
        <p:nvSpPr>
          <p:cNvPr id="13" name="텍스트 상자 6">
            <a:extLst>
              <a:ext uri="{FF2B5EF4-FFF2-40B4-BE49-F238E27FC236}">
                <a16:creationId xmlns:a16="http://schemas.microsoft.com/office/drawing/2014/main" id="{398EF565-14AE-4122-B282-505AF139687A}"/>
              </a:ext>
            </a:extLst>
          </p:cNvPr>
          <p:cNvSpPr txBox="1"/>
          <p:nvPr/>
        </p:nvSpPr>
        <p:spPr>
          <a:xfrm>
            <a:off x="10067637" y="6086042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조</a:t>
            </a:r>
          </a:p>
        </p:txBody>
      </p:sp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77BBB0E4-00EE-4A5C-AB3B-6E9AAFD50D07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16/16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792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663618" y="534943"/>
            <a:ext cx="1885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ln w="3175">
                  <a:noFill/>
                </a:ln>
                <a:solidFill>
                  <a:srgbClr val="1C1A1A"/>
                </a:solidFill>
                <a:ea typeface="나눔스퀘어 ExtraBold" panose="020B0600000101010101" pitchFamily="50" charset="-127"/>
                <a:cs typeface="Noto Sans CJK KR" charset="-127"/>
              </a:rPr>
              <a:t>Index</a:t>
            </a:r>
            <a:endParaRPr kumimoji="1" lang="ko-KR" altLang="en-US" sz="5000" b="1" dirty="0">
              <a:ln w="3175">
                <a:noFill/>
              </a:ln>
              <a:solidFill>
                <a:srgbClr val="1C1A1A"/>
              </a:solidFill>
              <a:ea typeface="나눔스퀘어 ExtraBold" panose="020B0600000101010101" pitchFamily="50" charset="-127"/>
              <a:cs typeface="Noto Sans CJK KR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4965" y="1006967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4B433F"/>
                  </a:solidFill>
                </a:ln>
                <a:solidFill>
                  <a:srgbClr val="4B433F"/>
                </a:solidFill>
                <a:ea typeface="나눔스퀘어 ExtraBold" panose="020B0600000101010101" pitchFamily="50" charset="-127"/>
              </a:rPr>
              <a:t>01</a:t>
            </a:r>
            <a:endParaRPr lang="ko-KR" altLang="en-US" sz="5000" dirty="0">
              <a:ln w="15875">
                <a:solidFill>
                  <a:srgbClr val="4B433F"/>
                </a:solidFill>
              </a:ln>
              <a:solidFill>
                <a:srgbClr val="4B433F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4965" y="2170482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413935"/>
                  </a:solidFill>
                </a:ln>
                <a:solidFill>
                  <a:srgbClr val="413935"/>
                </a:solidFill>
                <a:ea typeface="나눔스퀘어 ExtraBold" panose="020B0600000101010101" pitchFamily="50" charset="-127"/>
              </a:rPr>
              <a:t>02</a:t>
            </a:r>
            <a:endParaRPr lang="ko-KR" altLang="en-US" sz="5000" dirty="0">
              <a:ln w="15875">
                <a:solidFill>
                  <a:srgbClr val="413935"/>
                </a:solidFill>
              </a:ln>
              <a:solidFill>
                <a:srgbClr val="413935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4965" y="3333998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2A2726"/>
                  </a:solidFill>
                </a:ln>
                <a:solidFill>
                  <a:srgbClr val="2A2726"/>
                </a:solidFill>
                <a:ea typeface="나눔스퀘어 ExtraBold" panose="020B0600000101010101" pitchFamily="50" charset="-127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74295" y="1160855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팀원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8287" y="2324370"/>
            <a:ext cx="22882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68287" y="3487886"/>
            <a:ext cx="35141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</a:t>
            </a:r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세부사항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4965" y="4497514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1C1A1A"/>
                  </a:solidFill>
                </a:ln>
                <a:solidFill>
                  <a:srgbClr val="1C1A1A"/>
                </a:solidFill>
                <a:ea typeface="나눔스퀘어 ExtraBold" panose="020B0600000101010101" pitchFamily="50" charset="-127"/>
              </a:rPr>
              <a:t>04</a:t>
            </a:r>
          </a:p>
        </p:txBody>
      </p:sp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2/16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03506-C3DA-4E80-94CC-E785DCD92C44}"/>
              </a:ext>
            </a:extLst>
          </p:cNvPr>
          <p:cNvSpPr txBox="1"/>
          <p:nvPr/>
        </p:nvSpPr>
        <p:spPr>
          <a:xfrm>
            <a:off x="3164965" y="5662830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1C1A1A"/>
                  </a:solidFill>
                </a:ln>
                <a:solidFill>
                  <a:srgbClr val="1C1A1A"/>
                </a:solidFill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9AA3A-C61D-4403-BA41-952BF88F34E2}"/>
              </a:ext>
            </a:extLst>
          </p:cNvPr>
          <p:cNvSpPr txBox="1"/>
          <p:nvPr/>
        </p:nvSpPr>
        <p:spPr>
          <a:xfrm>
            <a:off x="4268287" y="5816718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Q&amp;A</a:t>
            </a:r>
            <a:endParaRPr lang="ko-KR" altLang="en-US" sz="30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FC2D7-4BE7-47EB-A0DF-7D6E0294306B}"/>
              </a:ext>
            </a:extLst>
          </p:cNvPr>
          <p:cNvSpPr txBox="1"/>
          <p:nvPr/>
        </p:nvSpPr>
        <p:spPr>
          <a:xfrm>
            <a:off x="4268287" y="4654462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진행</a:t>
            </a:r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28873071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3/16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7" name="텍스트 상자 6">
            <a:extLst>
              <a:ext uri="{FF2B5EF4-FFF2-40B4-BE49-F238E27FC236}">
                <a16:creationId xmlns:a16="http://schemas.microsoft.com/office/drawing/2014/main" id="{83111D2E-22E6-4AC6-A84C-7D425EB8455A}"/>
              </a:ext>
            </a:extLst>
          </p:cNvPr>
          <p:cNvSpPr txBox="1"/>
          <p:nvPr/>
        </p:nvSpPr>
        <p:spPr>
          <a:xfrm>
            <a:off x="575761" y="871411"/>
            <a:ext cx="2108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4B433F"/>
                </a:solidFill>
                <a:ea typeface="나눔스퀘어 ExtraBold" panose="020B0600000101010101" pitchFamily="50" charset="-127"/>
                <a:cs typeface="Kohinoor Devanagari" charset="0"/>
              </a:rPr>
              <a:t>팀원소개</a:t>
            </a:r>
            <a:endParaRPr kumimoji="1" lang="en-US" altLang="ko-KR" sz="3500" b="1" dirty="0">
              <a:solidFill>
                <a:srgbClr val="4B433F"/>
              </a:solidFill>
              <a:ea typeface="나눔스퀘어 ExtraBold" panose="020B0600000101010101" pitchFamily="50" charset="-127"/>
              <a:cs typeface="Kohinoor Devanagari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43D045-25B6-4062-AC25-25802A76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56" y="2174655"/>
            <a:ext cx="189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B8A34-14D4-47C2-BC9F-334E8E3E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854" y="2167321"/>
            <a:ext cx="189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096B80-446A-49D9-A87C-9E0B3559912E}"/>
              </a:ext>
            </a:extLst>
          </p:cNvPr>
          <p:cNvSpPr txBox="1"/>
          <p:nvPr/>
        </p:nvSpPr>
        <p:spPr>
          <a:xfrm>
            <a:off x="1951687" y="4687321"/>
            <a:ext cx="2083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Team</a:t>
            </a:r>
            <a:r>
              <a:rPr lang="ko-KR" altLang="en-US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leader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Back-end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Machine </a:t>
            </a:r>
            <a:b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</a:b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learning</a:t>
            </a:r>
            <a:endParaRPr lang="ko-KR" altLang="en-US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3FF4A-4B47-4133-8A32-9ED19C2F8C48}"/>
              </a:ext>
            </a:extLst>
          </p:cNvPr>
          <p:cNvSpPr txBox="1"/>
          <p:nvPr/>
        </p:nvSpPr>
        <p:spPr>
          <a:xfrm>
            <a:off x="4575367" y="4687137"/>
            <a:ext cx="20409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Database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Data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Machine </a:t>
            </a:r>
            <a:b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</a:b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learning</a:t>
            </a:r>
            <a:endParaRPr lang="ko-KR" altLang="en-US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58ACE-3EB5-4536-932C-C454BF18F64A}"/>
              </a:ext>
            </a:extLst>
          </p:cNvPr>
          <p:cNvSpPr txBox="1"/>
          <p:nvPr/>
        </p:nvSpPr>
        <p:spPr>
          <a:xfrm>
            <a:off x="7042656" y="4687321"/>
            <a:ext cx="22058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Web </a:t>
            </a:r>
            <a:b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</a:b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development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Front-end</a:t>
            </a:r>
          </a:p>
        </p:txBody>
      </p:sp>
      <p:cxnSp>
        <p:nvCxnSpPr>
          <p:cNvPr id="29" name="직선 연결선[R] 7">
            <a:extLst>
              <a:ext uri="{FF2B5EF4-FFF2-40B4-BE49-F238E27FC236}">
                <a16:creationId xmlns:a16="http://schemas.microsoft.com/office/drawing/2014/main" id="{3FAC0B63-4ED9-43CF-A793-F7706710EF41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사람, 실내, 하얀색, 의류이(가) 표시된 사진&#10;&#10;자동 생성된 설명">
            <a:extLst>
              <a:ext uri="{FF2B5EF4-FFF2-40B4-BE49-F238E27FC236}">
                <a16:creationId xmlns:a16="http://schemas.microsoft.com/office/drawing/2014/main" id="{17FED52A-5BE1-46FD-B0DF-F800BF589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396" y="2167322"/>
            <a:ext cx="189145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40%EC%A1%B0%EC%9C%A0%EC%A7%84-%EB%AF%BC%EC%A6%9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0" y="2174655"/>
            <a:ext cx="1883392" cy="2512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58ACE-3EB5-4536-932C-C454BF18F64A}"/>
              </a:ext>
            </a:extLst>
          </p:cNvPr>
          <p:cNvSpPr txBox="1"/>
          <p:nvPr/>
        </p:nvSpPr>
        <p:spPr>
          <a:xfrm>
            <a:off x="9540589" y="4687137"/>
            <a:ext cx="2504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Documentation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Data </a:t>
            </a:r>
            <a:b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</a:b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4885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">
            <a:extLst>
              <a:ext uri="{FF2B5EF4-FFF2-40B4-BE49-F238E27FC236}">
                <a16:creationId xmlns:a16="http://schemas.microsoft.com/office/drawing/2014/main" id="{BEECBEEC-A849-40BD-AC6C-EE84A5A0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48" y="1509270"/>
            <a:ext cx="7940938" cy="4739388"/>
          </a:xfrm>
          <a:prstGeom prst="rect">
            <a:avLst/>
          </a:prstGeom>
        </p:spPr>
      </p:pic>
      <p:pic>
        <p:nvPicPr>
          <p:cNvPr id="18" name="그림 16">
            <a:extLst>
              <a:ext uri="{FF2B5EF4-FFF2-40B4-BE49-F238E27FC236}">
                <a16:creationId xmlns:a16="http://schemas.microsoft.com/office/drawing/2014/main" id="{24821742-E29B-4FB8-9954-45FD546F0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647" y="1506598"/>
            <a:ext cx="2342224" cy="2170841"/>
          </a:xfrm>
          <a:prstGeom prst="rect">
            <a:avLst/>
          </a:prstGeom>
        </p:spPr>
      </p:pic>
      <p:sp>
        <p:nvSpPr>
          <p:cNvPr id="20" name="직사각형 2">
            <a:extLst>
              <a:ext uri="{FF2B5EF4-FFF2-40B4-BE49-F238E27FC236}">
                <a16:creationId xmlns:a16="http://schemas.microsoft.com/office/drawing/2014/main" id="{228CDC03-9142-4249-B84C-EE33F9C6EAF4}"/>
              </a:ext>
            </a:extLst>
          </p:cNvPr>
          <p:cNvSpPr/>
          <p:nvPr/>
        </p:nvSpPr>
        <p:spPr>
          <a:xfrm>
            <a:off x="8620217" y="1353452"/>
            <a:ext cx="2604825" cy="24728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13">
            <a:extLst>
              <a:ext uri="{FF2B5EF4-FFF2-40B4-BE49-F238E27FC236}">
                <a16:creationId xmlns:a16="http://schemas.microsoft.com/office/drawing/2014/main" id="{0D476E6E-3EF8-478F-8329-51D36C0A9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0" y="2159582"/>
            <a:ext cx="3637632" cy="3371463"/>
          </a:xfrm>
          <a:prstGeom prst="rect">
            <a:avLst/>
          </a:prstGeom>
        </p:spPr>
      </p:pic>
      <p:sp>
        <p:nvSpPr>
          <p:cNvPr id="25" name="직사각형 14">
            <a:extLst>
              <a:ext uri="{FF2B5EF4-FFF2-40B4-BE49-F238E27FC236}">
                <a16:creationId xmlns:a16="http://schemas.microsoft.com/office/drawing/2014/main" id="{1838279D-BD9A-4226-ADBC-72A747DA6811}"/>
              </a:ext>
            </a:extLst>
          </p:cNvPr>
          <p:cNvSpPr/>
          <p:nvPr/>
        </p:nvSpPr>
        <p:spPr>
          <a:xfrm>
            <a:off x="633925" y="4312977"/>
            <a:ext cx="3463652" cy="828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18">
            <a:extLst>
              <a:ext uri="{FF2B5EF4-FFF2-40B4-BE49-F238E27FC236}">
                <a16:creationId xmlns:a16="http://schemas.microsoft.com/office/drawing/2014/main" id="{82F3B308-8FB2-4811-BDF4-AD228352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21" y="1800001"/>
            <a:ext cx="6441660" cy="4062358"/>
          </a:xfrm>
          <a:prstGeom prst="rect">
            <a:avLst/>
          </a:prstGeom>
        </p:spPr>
      </p:pic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4/16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60533803-ADA9-437C-A85C-59B25FE8A936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개요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3" name="직선 연결선[R] 7">
            <a:extLst>
              <a:ext uri="{FF2B5EF4-FFF2-40B4-BE49-F238E27FC236}">
                <a16:creationId xmlns:a16="http://schemas.microsoft.com/office/drawing/2014/main" id="{FD093A6D-9279-42F4-A63C-50AA601ED6EF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E033D4-F44E-4518-891E-0B180FA973B7}"/>
              </a:ext>
            </a:extLst>
          </p:cNvPr>
          <p:cNvSpPr txBox="1"/>
          <p:nvPr/>
        </p:nvSpPr>
        <p:spPr>
          <a:xfrm>
            <a:off x="532642" y="1487495"/>
            <a:ext cx="210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1752892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60833 0.2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17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3C0C10-DAB2-447C-BDB7-6C8A196BC780}"/>
              </a:ext>
            </a:extLst>
          </p:cNvPr>
          <p:cNvSpPr/>
          <p:nvPr/>
        </p:nvSpPr>
        <p:spPr>
          <a:xfrm>
            <a:off x="2966716" y="1597981"/>
            <a:ext cx="8859499" cy="50158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개요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bus faviconì ëí ì´ë¯¸ì§ ê²ìê²°ê³¼">
            <a:extLst>
              <a:ext uri="{FF2B5EF4-FFF2-40B4-BE49-F238E27FC236}">
                <a16:creationId xmlns:a16="http://schemas.microsoft.com/office/drawing/2014/main" id="{C073221F-5BE9-4E8F-BDBE-3A6E4AAF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24" y="381026"/>
            <a:ext cx="1195038" cy="11950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s faviconì ëí ì´ë¯¸ì§ ê²ìê²°ê³¼">
            <a:extLst>
              <a:ext uri="{FF2B5EF4-FFF2-40B4-BE49-F238E27FC236}">
                <a16:creationId xmlns:a16="http://schemas.microsoft.com/office/drawing/2014/main" id="{3CACFEC3-F4D5-4AE9-81B3-D631EEAE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037" y="861924"/>
            <a:ext cx="2109525" cy="2041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A7E7121A-A303-491F-B77F-171A8BF6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500" y="1801986"/>
            <a:ext cx="579897" cy="579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20466E64-3B4D-4E62-B97D-00184334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574" y="2128376"/>
            <a:ext cx="368405" cy="3684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ssenger faviconì ëí ì´ë¯¸ì§ ê²ìê²°ê³¼">
            <a:extLst>
              <a:ext uri="{FF2B5EF4-FFF2-40B4-BE49-F238E27FC236}">
                <a16:creationId xmlns:a16="http://schemas.microsoft.com/office/drawing/2014/main" id="{23B96CF2-EA14-4F33-810B-1D1A88AB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05" y="879167"/>
            <a:ext cx="412946" cy="5368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DD06B621-B87E-475E-9A75-4819642B3D6C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5/16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35A64-B1EE-4FE4-8248-4B5F427B1DDD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  <p:pic>
        <p:nvPicPr>
          <p:cNvPr id="2" name="Picture 6" descr="blue man passenger iconì ëí ì´ë¯¸ì§ ê²ìê²°ê³¼">
            <a:extLst>
              <a:ext uri="{FF2B5EF4-FFF2-40B4-BE49-F238E27FC236}">
                <a16:creationId xmlns:a16="http://schemas.microsoft.com/office/drawing/2014/main" id="{7724993F-61D6-4846-9279-69D52FAC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08" y="2225895"/>
            <a:ext cx="433577" cy="599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2A586-EACD-4413-8A91-9CBFB37CB600}"/>
              </a:ext>
            </a:extLst>
          </p:cNvPr>
          <p:cNvSpPr txBox="1"/>
          <p:nvPr/>
        </p:nvSpPr>
        <p:spPr>
          <a:xfrm>
            <a:off x="3737488" y="2503566"/>
            <a:ext cx="750163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FF0000"/>
                </a:solidFill>
              </a:rPr>
              <a:t>여러 변수</a:t>
            </a:r>
            <a:r>
              <a:rPr lang="ko-KR" altLang="en-US" dirty="0"/>
              <a:t>를 고려한 </a:t>
            </a:r>
            <a:endParaRPr lang="en-US" altLang="ko-KR" dirty="0"/>
          </a:p>
          <a:p>
            <a:r>
              <a:rPr lang="ko-KR" altLang="en-US" sz="2800" dirty="0"/>
              <a:t>정확한 버스 도착 예정시간</a:t>
            </a:r>
            <a:r>
              <a:rPr lang="ko-KR" altLang="en-US" dirty="0"/>
              <a:t>을 알고 싶다</a:t>
            </a:r>
            <a:r>
              <a:rPr lang="en-US" altLang="ko-KR" b="1" dirty="0"/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폭우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강설 </a:t>
            </a:r>
            <a:r>
              <a:rPr lang="ko-KR" altLang="en-US" dirty="0"/>
              <a:t>등 으로 인한 정체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요일</a:t>
            </a:r>
            <a:r>
              <a:rPr lang="ko-KR" altLang="en-US" dirty="0"/>
              <a:t>에 따른 교통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시간대</a:t>
            </a:r>
            <a:r>
              <a:rPr lang="ko-KR" altLang="en-US" dirty="0"/>
              <a:t>에 따른 교통 상황</a:t>
            </a:r>
          </a:p>
        </p:txBody>
      </p:sp>
    </p:spTree>
    <p:extLst>
      <p:ext uri="{BB962C8B-B14F-4D97-AF65-F5344CB8AC3E}">
        <p14:creationId xmlns:p14="http://schemas.microsoft.com/office/powerpoint/2010/main" val="19559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5">
            <a:extLst>
              <a:ext uri="{FF2B5EF4-FFF2-40B4-BE49-F238E27FC236}">
                <a16:creationId xmlns:a16="http://schemas.microsoft.com/office/drawing/2014/main" id="{BB95A115-8D3D-4074-9F7F-BE2194E6632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6/16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D23AA6-8390-4A4C-827C-C3728B11F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861261"/>
              </p:ext>
            </p:extLst>
          </p:nvPr>
        </p:nvGraphicFramePr>
        <p:xfrm>
          <a:off x="2889350" y="1467482"/>
          <a:ext cx="3839762" cy="5124978"/>
        </p:xfrm>
        <a:graphic>
          <a:graphicData uri="http://schemas.openxmlformats.org/drawingml/2006/table">
            <a:tbl>
              <a:tblPr/>
              <a:tblGrid>
                <a:gridCol w="1919881">
                  <a:extLst>
                    <a:ext uri="{9D8B030D-6E8A-4147-A177-3AD203B41FA5}">
                      <a16:colId xmlns:a16="http://schemas.microsoft.com/office/drawing/2014/main" val="423203187"/>
                    </a:ext>
                  </a:extLst>
                </a:gridCol>
                <a:gridCol w="1919881">
                  <a:extLst>
                    <a:ext uri="{9D8B030D-6E8A-4147-A177-3AD203B41FA5}">
                      <a16:colId xmlns:a16="http://schemas.microsoft.com/office/drawing/2014/main" val="3789947841"/>
                    </a:ext>
                  </a:extLst>
                </a:gridCol>
              </a:tblGrid>
              <a:tr h="283997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Feature Name</a:t>
                      </a: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Description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500130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idx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DB 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순서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28930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msg_type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메시지 타입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32453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event_code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이벤트 코드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765748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get_date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측위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 시간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60882"/>
                  </a:ext>
                </a:extLst>
              </a:tr>
              <a:tr h="297029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get_method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측위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 방법 </a:t>
                      </a:r>
                      <a:r>
                        <a:rPr lang="en-US" altLang="ko-KR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1=GPS, 2=CELL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42457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lat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위도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608045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lng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경도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506863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dir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방향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755292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speed</a:t>
                      </a: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속도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26624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dist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누적 거리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478983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rpt_term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보고 주기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47899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get_term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측위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 주기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97085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battery</a:t>
                      </a: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전원 타입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891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GPIO</a:t>
                      </a: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GPIO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 입력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32731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reversed</a:t>
                      </a: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옵션 값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377762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input_date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DB 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등록 시간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267151"/>
                  </a:ext>
                </a:extLst>
              </a:tr>
              <a:tr h="283997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line_no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0984" marR="20984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노선 번호</a:t>
                      </a:r>
                    </a:p>
                  </a:txBody>
                  <a:tcPr marL="20984" marR="20984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83385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CB1F78-0430-BD49-9833-3BBB66311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31916"/>
              </p:ext>
            </p:extLst>
          </p:nvPr>
        </p:nvGraphicFramePr>
        <p:xfrm>
          <a:off x="7987782" y="2813324"/>
          <a:ext cx="3843194" cy="2502024"/>
        </p:xfrm>
        <a:graphic>
          <a:graphicData uri="http://schemas.openxmlformats.org/drawingml/2006/table">
            <a:tbl>
              <a:tblPr/>
              <a:tblGrid>
                <a:gridCol w="1921597">
                  <a:extLst>
                    <a:ext uri="{9D8B030D-6E8A-4147-A177-3AD203B41FA5}">
                      <a16:colId xmlns:a16="http://schemas.microsoft.com/office/drawing/2014/main" val="974384126"/>
                    </a:ext>
                  </a:extLst>
                </a:gridCol>
                <a:gridCol w="1921597">
                  <a:extLst>
                    <a:ext uri="{9D8B030D-6E8A-4147-A177-3AD203B41FA5}">
                      <a16:colId xmlns:a16="http://schemas.microsoft.com/office/drawing/2014/main" val="2793811076"/>
                    </a:ext>
                  </a:extLst>
                </a:gridCol>
              </a:tblGrid>
              <a:tr h="312753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Feature Name</a:t>
                      </a: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Description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01206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get_date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측위</a:t>
                      </a:r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 시간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673348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lat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위도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55605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lng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경도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11775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speed</a:t>
                      </a: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속도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207567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line_no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노선 번호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223015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y</a:t>
                      </a: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최종 도착시간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20420"/>
                  </a:ext>
                </a:extLst>
              </a:tr>
              <a:tr h="312753"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effectLst/>
                          <a:latin typeface="+mn-lt"/>
                          <a:ea typeface="Batang" panose="02030600000101010101" pitchFamily="18" charset="-127"/>
                        </a:rPr>
                        <a:t>day_of_week</a:t>
                      </a:r>
                      <a:endParaRPr lang="en" sz="1200" dirty="0">
                        <a:effectLst/>
                        <a:latin typeface="+mn-lt"/>
                        <a:ea typeface="Batang" panose="02030600000101010101" pitchFamily="18" charset="-127"/>
                      </a:endParaRPr>
                    </a:p>
                  </a:txBody>
                  <a:tcPr marL="25181" marR="25181" marT="0" marB="0" anchor="ctr">
                    <a:lnL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effectLst/>
                          <a:latin typeface="+mn-lt"/>
                          <a:ea typeface="Batang" panose="02030600000101010101" pitchFamily="18" charset="-127"/>
                        </a:rPr>
                        <a:t>요일</a:t>
                      </a:r>
                    </a:p>
                  </a:txBody>
                  <a:tcPr marL="25181" marR="25181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93554"/>
                  </a:ext>
                </a:extLst>
              </a:tr>
            </a:tbl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0283CF96-1DB9-9743-99BB-0EC08C0784EE}"/>
              </a:ext>
            </a:extLst>
          </p:cNvPr>
          <p:cNvSpPr/>
          <p:nvPr/>
        </p:nvSpPr>
        <p:spPr>
          <a:xfrm>
            <a:off x="6969673" y="3708518"/>
            <a:ext cx="690867" cy="7116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DB238897-74F2-0344-BB0C-E1279B3E98E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세부사항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0" name="직선 연결선[R] 7">
            <a:extLst>
              <a:ext uri="{FF2B5EF4-FFF2-40B4-BE49-F238E27FC236}">
                <a16:creationId xmlns:a16="http://schemas.microsoft.com/office/drawing/2014/main" id="{BF9421CE-020F-6840-9EA7-EAF753EDFD5F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333613-2E12-F644-9B31-1ABA9DF736F0}"/>
              </a:ext>
            </a:extLst>
          </p:cNvPr>
          <p:cNvSpPr txBox="1"/>
          <p:nvPr/>
        </p:nvSpPr>
        <p:spPr>
          <a:xfrm>
            <a:off x="864091" y="1467483"/>
            <a:ext cx="1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1501534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B91A5-3871-8745-AE78-2FDA65FAA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" t="11034" r="7564" b="7969"/>
          <a:stretch/>
        </p:blipFill>
        <p:spPr>
          <a:xfrm>
            <a:off x="2214826" y="1381270"/>
            <a:ext cx="9255125" cy="4606431"/>
          </a:xfrm>
          <a:prstGeom prst="rect">
            <a:avLst/>
          </a:prstGeom>
        </p:spPr>
      </p:pic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1936BE1A-9F99-47BC-9778-7928390167C6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7/16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88807-66F8-B245-801E-39E5934B7443}"/>
              </a:ext>
            </a:extLst>
          </p:cNvPr>
          <p:cNvSpPr txBox="1"/>
          <p:nvPr/>
        </p:nvSpPr>
        <p:spPr>
          <a:xfrm>
            <a:off x="3093099" y="6055786"/>
            <a:ext cx="74985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dirty="0"/>
              <a:t>정제 데이터 경위도 분석으로 월별 버스 경로 시각화</a:t>
            </a:r>
          </a:p>
        </p:txBody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9A2C10E5-64DE-6746-A0D6-EB650061EFE1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세부사항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7F48865E-6C3F-4D43-8C14-9464C2CF59CB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DE6D3F-16AD-924A-8964-6D998D1BD289}"/>
              </a:ext>
            </a:extLst>
          </p:cNvPr>
          <p:cNvSpPr txBox="1"/>
          <p:nvPr/>
        </p:nvSpPr>
        <p:spPr>
          <a:xfrm>
            <a:off x="864091" y="1467483"/>
            <a:ext cx="1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9247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57F449-4FB2-0C49-912A-DE1588A1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55" y="1573279"/>
            <a:ext cx="9024553" cy="4939509"/>
          </a:xfrm>
          <a:prstGeom prst="rect">
            <a:avLst/>
          </a:prstGeom>
        </p:spPr>
      </p:pic>
      <p:sp>
        <p:nvSpPr>
          <p:cNvPr id="21" name="텍스트 상자 5">
            <a:extLst>
              <a:ext uri="{FF2B5EF4-FFF2-40B4-BE49-F238E27FC236}">
                <a16:creationId xmlns:a16="http://schemas.microsoft.com/office/drawing/2014/main" id="{13CF5F18-959A-4BAF-8CB7-E637E86E32A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8/16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8" name="텍스트 상자 6">
            <a:extLst>
              <a:ext uri="{FF2B5EF4-FFF2-40B4-BE49-F238E27FC236}">
                <a16:creationId xmlns:a16="http://schemas.microsoft.com/office/drawing/2014/main" id="{D2486D17-304C-4C40-A5D6-8D8728ACD8BA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세부사항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9" name="직선 연결선[R] 7">
            <a:extLst>
              <a:ext uri="{FF2B5EF4-FFF2-40B4-BE49-F238E27FC236}">
                <a16:creationId xmlns:a16="http://schemas.microsoft.com/office/drawing/2014/main" id="{E1EA1B39-75FE-B942-A7D3-5CBB49711DD2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C6312-AE61-D346-95A2-5796C489935E}"/>
              </a:ext>
            </a:extLst>
          </p:cNvPr>
          <p:cNvSpPr txBox="1"/>
          <p:nvPr/>
        </p:nvSpPr>
        <p:spPr>
          <a:xfrm>
            <a:off x="414435" y="1467483"/>
            <a:ext cx="233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 모델 구조</a:t>
            </a:r>
          </a:p>
        </p:txBody>
      </p:sp>
    </p:spTree>
    <p:extLst>
      <p:ext uri="{BB962C8B-B14F-4D97-AF65-F5344CB8AC3E}">
        <p14:creationId xmlns:p14="http://schemas.microsoft.com/office/powerpoint/2010/main" val="27917203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상자 5">
            <a:extLst>
              <a:ext uri="{FF2B5EF4-FFF2-40B4-BE49-F238E27FC236}">
                <a16:creationId xmlns:a16="http://schemas.microsoft.com/office/drawing/2014/main" id="{13CF5F18-959A-4BAF-8CB7-E637E86E32A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9/16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1C878A-9A24-7E4B-9528-3E1A5BFC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91" y="1129416"/>
            <a:ext cx="5309709" cy="5280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E482EE-2770-AC41-9DC2-AD8DEE0A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56" y="2431385"/>
            <a:ext cx="4646053" cy="3297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0A844E-9A5C-3140-A444-D007931D2B33}"/>
              </a:ext>
            </a:extLst>
          </p:cNvPr>
          <p:cNvSpPr txBox="1"/>
          <p:nvPr/>
        </p:nvSpPr>
        <p:spPr>
          <a:xfrm>
            <a:off x="2313084" y="5855429"/>
            <a:ext cx="47511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dirty="0"/>
              <a:t>Train ”loss” &amp; “accuracy” </a:t>
            </a:r>
            <a:r>
              <a:rPr lang="ko-KR" altLang="en-US" sz="2300" dirty="0"/>
              <a:t>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53159-AF22-D94E-B466-21C4CA49E58D}"/>
              </a:ext>
            </a:extLst>
          </p:cNvPr>
          <p:cNvSpPr txBox="1"/>
          <p:nvPr/>
        </p:nvSpPr>
        <p:spPr>
          <a:xfrm>
            <a:off x="7048885" y="5839676"/>
            <a:ext cx="4976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dirty="0"/>
              <a:t>실제 데이터 패턴과 </a:t>
            </a:r>
            <a:r>
              <a:rPr lang="en-US" altLang="ko-KR" sz="2300" dirty="0"/>
              <a:t>1</a:t>
            </a:r>
            <a:r>
              <a:rPr lang="ko-KR" altLang="en-US" sz="2300" dirty="0"/>
              <a:t>차 머신</a:t>
            </a:r>
            <a:r>
              <a:rPr lang="en-US" altLang="ko-KR" sz="2300" dirty="0"/>
              <a:t> </a:t>
            </a:r>
            <a:r>
              <a:rPr lang="ko-KR" altLang="en-US" sz="2300" dirty="0"/>
              <a:t>러닝 모델의 상관관계 그래프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5C8331-C749-DE47-A1FB-47AC90D34A93}"/>
              </a:ext>
            </a:extLst>
          </p:cNvPr>
          <p:cNvSpPr/>
          <p:nvPr/>
        </p:nvSpPr>
        <p:spPr>
          <a:xfrm>
            <a:off x="3265004" y="5015978"/>
            <a:ext cx="182020" cy="1820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CBEEF6-2A09-2740-96FF-7991F83EF441}"/>
              </a:ext>
            </a:extLst>
          </p:cNvPr>
          <p:cNvSpPr/>
          <p:nvPr/>
        </p:nvSpPr>
        <p:spPr>
          <a:xfrm>
            <a:off x="3290467" y="2751473"/>
            <a:ext cx="182020" cy="1820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6">
            <a:extLst>
              <a:ext uri="{FF2B5EF4-FFF2-40B4-BE49-F238E27FC236}">
                <a16:creationId xmlns:a16="http://schemas.microsoft.com/office/drawing/2014/main" id="{FA8D88F0-2876-AA44-9FA2-FAC7B06AC6D6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세부사항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8" name="직선 연결선[R] 7">
            <a:extLst>
              <a:ext uri="{FF2B5EF4-FFF2-40B4-BE49-F238E27FC236}">
                <a16:creationId xmlns:a16="http://schemas.microsoft.com/office/drawing/2014/main" id="{8F7C3A46-5772-E24B-A199-25557F47E972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4CC025-8CEB-7E4B-8A9F-11D876F5D4FA}"/>
              </a:ext>
            </a:extLst>
          </p:cNvPr>
          <p:cNvSpPr txBox="1"/>
          <p:nvPr/>
        </p:nvSpPr>
        <p:spPr>
          <a:xfrm>
            <a:off x="864091" y="1467483"/>
            <a:ext cx="143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392516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-0.00208 C -0.00221 -0.00995 -0.00065 -0.01805 0.00131 0.03009 C 0.00313 0.07801 0.00521 0.2338 0.0073 0.28519 C 0.00951 0.33634 0.00795 0.32778 0.01433 0.33704 C 0.02084 0.34607 0.04558 0.34051 0.04558 0.34074 L 0.23972 0.34051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04 -0.00486 0.00234 -0.00949 0.00338 -0.01435 C 0.00416 -0.01828 0.0056 -0.02639 0.0056 -0.02639 C 0.00781 -0.05023 0.0056 -0.02847 0.00794 -0.04652 C 0.0082 -0.04953 0.00898 -0.05926 0.01015 -0.06273 C 0.01406 -0.075 0.01445 -0.07106 0.01588 -0.08101 C 0.01784 -0.09537 0.01614 -0.08819 0.0181 -0.10509 C 0.01836 -0.10717 0.01888 -0.10926 0.01927 -0.11134 C 0.01966 -0.10926 0.02005 -0.10717 0.02044 -0.10509 C 0.02083 -0.10208 0.02174 -0.09421 0.02265 -0.09097 C 0.02422 -0.08541 0.02578 -0.08333 0.02838 -0.07893 C 0.03099 -0.06458 0.02929 -0.06319 0.03294 -0.07291 L 0.03515 -0.08495 L 0.03632 -0.09097 C 0.03593 -0.09305 0.03515 -0.0993 0.03515 -0.09722 C 0.03515 -0.09444 0.03476 -0.08981 0.03632 -0.08912 C 0.03789 -0.08842 0.03854 -0.09305 0.03971 -0.09514 C 0.0401 -0.09722 0.04101 -0.09907 0.04088 -0.10115 C 0.04062 -0.10532 0.03854 -0.11319 0.03854 -0.11319 C 0.03893 -0.11597 0.03841 -0.12291 0.03971 -0.12129 C 0.04166 -0.11898 0.04127 -0.11319 0.04192 -0.10926 L 0.0431 -0.10324 C 0.04036 -0.08865 0.03945 -0.0875 0.0431 -0.09722 L 0.04648 -0.11527 C 0.04687 -0.11736 0.04739 -0.11921 0.04765 -0.12129 L 0.04987 -0.14166 C 0.05065 -0.13958 0.05104 -0.13402 0.05221 -0.13541 C 0.05416 -0.13796 0.05377 -0.14351 0.05442 -0.14768 L 0.05677 -0.15972 C 0.05716 -0.1618 0.05768 -0.16365 0.05794 -0.16574 L 0.05898 -0.17592 C 0.05859 -0.18333 0.05794 -0.19074 0.05794 -0.19814 C 0.05794 -0.20023 0.05781 -0.2037 0.05898 -0.20416 C 0.06028 -0.20486 0.06132 -0.20162 0.06237 -0.20023 C 0.06276 -0.19814 0.06276 -0.19259 0.06354 -0.19421 C 0.06523 -0.19722 0.06588 -0.20625 0.06588 -0.20625 C 0.06523 -0.21504 0.06341 -0.23379 0.06588 -0.24259 C 0.06666 -0.2456 0.0664 -0.23588 0.06692 -0.2324 C 0.06757 -0.22847 0.06862 -0.22453 0.06927 -0.22037 C 0.0707 -0.21018 0.06992 -0.21481 0.07148 -0.20625 C 0.07109 -0.20277 0.07083 -0.19953 0.07031 -0.19606 C 0.06966 -0.19074 0.06705 -0.17476 0.0681 -0.17986 C 0.07226 -0.20208 0.06562 -0.16851 0.07148 -0.19213 C 0.07252 -0.19606 0.07382 -0.20416 0.07382 -0.20416 C 0.07422 -0.20949 0.07487 -0.21504 0.07487 -0.22037 C 0.07487 -0.22245 0.07252 -0.22639 0.07382 -0.22639 C 0.07513 -0.22639 0.07539 -0.22245 0.07604 -0.22037 C 0.07656 -0.21851 0.07682 -0.21643 0.07721 -0.21435 C 0.07825 -0.20764 0.07864 -0.20301 0.07942 -0.19606 C 0.07903 -0.19282 0.07877 -0.18935 0.07838 -0.18611 C 0.07799 -0.18402 0.07604 -0.17986 0.07721 -0.17986 C 0.07851 -0.17986 0.0789 -0.18379 0.07942 -0.18611 C 0.08489 -0.20764 0.0789 -0.19051 0.08398 -0.20416 C 0.08359 -0.20208 0.08281 -0.20023 0.08281 -0.19814 C 0.08281 -0.19537 0.08268 -0.18842 0.08398 -0.19004 C 0.08593 -0.19236 0.08632 -0.20208 0.08632 -0.20208 C 0.08737 -0.20162 0.08906 -0.20185 0.08971 -0.20023 C 0.09075 -0.19722 0.08893 -0.18935 0.09088 -0.19004 C 0.09349 -0.19097 0.09531 -0.20208 0.09531 -0.20208 C 0.09804 -0.21643 0.09843 -0.21018 0.09648 -0.22037 C 0.09895 -0.24676 0.0944 -0.24722 0.10221 -0.24259 C 0.10325 -0.23981 0.10534 -0.2324 0.10781 -0.2324 C 0.10924 -0.2324 0.11015 -0.23518 0.11132 -0.23657 C 0.10833 -0.25185 0.1095 -0.25277 0.10781 -0.23865 C 0.10755 -0.23125 0.10599 -0.22361 0.10677 -0.21643 C 0.1069 -0.21412 0.10898 -0.21342 0.11015 -0.21435 C 0.11145 -0.21527 0.11172 -0.21828 0.11237 -0.22037 C 0.11367 -0.22708 0.11367 -0.22685 0.11471 -0.23449 C 0.1151 -0.23796 0.11536 -0.2412 0.11588 -0.24467 C 0.11614 -0.24722 0.11653 -0.25 0.11692 -0.25277 C 0.11731 -0.25486 0.1181 -0.26088 0.1181 -0.25879 C 0.1181 -0.25601 0.11731 -0.25347 0.11692 -0.25069 C 0.11731 -0.24861 0.11718 -0.24305 0.1181 -0.24467 C 0.11979 -0.24768 0.11966 -0.25277 0.12031 -0.25671 C 0.12304 -0.27129 0.11979 -0.25324 0.12265 -0.27083 C 0.12291 -0.27291 0.12343 -0.275 0.12382 -0.27685 L 0.12487 -0.27083 C 0.12799 -0.29259 0.12356 -0.26527 0.12721 -0.26273 C 0.12968 -0.26111 0.13177 -0.275 0.13177 -0.275 C 0.1332 -0.27083 0.13541 -0.26736 0.13632 -0.26273 C 0.13893 -0.24884 0.13685 -0.2537 0.14075 -0.24652 C 0.14088 -0.24768 0.13984 -0.28935 0.14427 -0.30115 L 0.14648 -0.30717 C 0.14752 -0.28588 0.14388 -0.27685 0.15104 -0.28703 C 0.15182 -0.28819 0.1526 -0.28981 0.15325 -0.2912 C 0.15364 -0.28842 0.15312 -0.28148 0.15442 -0.2831 C 0.15638 -0.28541 0.15677 -0.29514 0.15677 -0.29514 C 0.15781 -0.29375 0.15937 -0.29305 0.16015 -0.2912 C 0.16145 -0.2875 0.16237 -0.27893 0.16237 -0.27893 C 0.16198 -0.27569 0.15989 -0.26643 0.16132 -0.26898 C 0.16302 -0.27199 0.16276 -0.27685 0.16354 -0.28101 L 0.16471 -0.28703 C 0.1651 -0.28912 0.16471 -0.29236 0.16575 -0.29305 L 0.16927 -0.29514 C 0.17187 -0.30926 0.17226 -0.30324 0.17031 -0.31342 C 0.1707 -0.31527 0.17031 -0.31944 0.17148 -0.31944 C 0.17291 -0.31944 0.1733 -0.31574 0.17382 -0.31342 C 0.17448 -0.30949 0.17435 -0.30509 0.17487 -0.30115 C 0.17513 -0.29907 0.17565 -0.29722 0.17604 -0.29514 C 0.17643 -0.2831 0.17578 -0.2706 0.17721 -0.25879 C 0.17747 -0.25648 0.17877 -0.26273 0.17942 -0.26481 C 0.18411 -0.28148 0.1763 -0.25949 0.18281 -0.27685 C 0.18554 -0.2912 0.18593 -0.28495 0.18398 -0.29514 C 0.18437 -0.29791 0.18463 -0.30069 0.18515 -0.30324 L 0.18619 -0.30926 C 0.18593 -0.31134 0.18515 -0.31736 0.18515 -0.31527 C 0.18515 -0.3125 0.18606 -0.30995 0.18619 -0.30717 C 0.18672 -0.30185 0.18698 -0.29652 0.18737 -0.2912 C 0.19349 -0.29467 0.18971 -0.29421 0.18971 -0.28703 C 0.18971 -0.28495 0.19036 -0.2831 0.19075 -0.28101 C 0.1944 -0.29051 0.1927 -0.28472 0.19531 -0.29907 C 0.1957 -0.30115 0.19583 -0.30347 0.19648 -0.30532 C 0.19726 -0.30717 0.19817 -0.30902 0.19869 -0.31134 C 0.19974 -0.31527 0.20026 -0.31944 0.20104 -0.32338 L 0.20221 -0.32939 C 0.20221 -0.32939 0.20377 -0.32546 0.20442 -0.32338 C 0.20534 -0.32083 0.20599 -0.31805 0.20677 -0.31527 C 0.20716 -0.31342 0.20729 -0.31111 0.20781 -0.30926 C 0.20846 -0.30717 0.20937 -0.30532 0.21015 -0.30324 C 0.21054 -0.30046 0.21132 -0.29791 0.21119 -0.29514 C 0.21067 -0.28194 0.20989 -0.28125 0.20677 -0.27291 C 0.20638 -0.27083 0.20612 -0.26875 0.2056 -0.26689 C 0.20494 -0.26458 0.20325 -0.25833 0.20325 -0.26088 C 0.20325 -0.26504 0.20481 -0.26898 0.2056 -0.27291 L 0.20677 -0.27893 C 0.20703 -0.28101 0.20755 -0.28287 0.20781 -0.28495 L 0.20898 -0.29305 C 0.20937 -0.29907 0.20963 -0.30532 0.21015 -0.31134 C 0.21041 -0.31527 0.20963 -0.3206 0.21119 -0.32338 C 0.21224 -0.32523 0.21302 -0.31967 0.21354 -0.31736 C 0.2177 -0.30069 0.21341 -0.30949 0.2181 -0.30115 C 0.2181 -0.30115 0.21862 -0.31875 0.21927 -0.32754 C 0.21966 -0.33472 0.22031 -0.33726 0.22148 -0.34351 C 0.22187 -0.33889 0.22226 -0.33426 0.22265 -0.32939 C 0.22304 -0.32268 0.2233 -0.31597 0.22369 -0.30926 C 0.22395 -0.30578 0.22448 -0.30254 0.22487 -0.29907 C 0.22565 -0.30601 0.22604 -0.31064 0.22721 -0.31736 C 0.22747 -0.31944 0.22786 -0.32129 0.22825 -0.32338 C 0.22903 -0.32129 0.23007 -0.31967 0.2306 -0.31736 C 0.23268 -0.30902 0.23307 -0.3037 0.23398 -0.29514 C 0.23659 -0.31365 0.2345 -0.31597 0.23854 -0.30532 L 0.24192 -0.32338 L 0.2431 -0.32939 C 0.2427 -0.32268 0.24192 -0.31597 0.24192 -0.30926 C 0.24192 -0.28611 0.24049 -0.28449 0.24427 -0.2912 " pathEditMode="relative" ptsTypes="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572</Words>
  <Application>Microsoft Macintosh PowerPoint</Application>
  <PresentationFormat>와이드스크린</PresentationFormat>
  <Paragraphs>245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Cambria Math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조유진</cp:lastModifiedBy>
  <cp:revision>186</cp:revision>
  <cp:lastPrinted>2017-03-27T16:07:40Z</cp:lastPrinted>
  <dcterms:created xsi:type="dcterms:W3CDTF">2017-03-27T14:08:56Z</dcterms:created>
  <dcterms:modified xsi:type="dcterms:W3CDTF">2019-04-15T16:43:08Z</dcterms:modified>
</cp:coreProperties>
</file>